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92" r:id="rId26"/>
    <p:sldId id="280" r:id="rId27"/>
    <p:sldId id="281" r:id="rId28"/>
    <p:sldId id="282" r:id="rId29"/>
    <p:sldId id="288" r:id="rId30"/>
    <p:sldId id="283" r:id="rId31"/>
    <p:sldId id="284" r:id="rId32"/>
    <p:sldId id="285" r:id="rId33"/>
    <p:sldId id="289" r:id="rId34"/>
    <p:sldId id="290" r:id="rId35"/>
    <p:sldId id="291" r:id="rId36"/>
    <p:sldId id="286" r:id="rId37"/>
    <p:sldId id="287" r:id="rId38"/>
  </p:sldIdLst>
  <p:sldSz cx="9144000" cy="70866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634" autoAdjust="0"/>
  </p:normalViewPr>
  <p:slideViewPr>
    <p:cSldViewPr snapToGrid="0" snapToObjects="1">
      <p:cViewPr>
        <p:scale>
          <a:sx n="95" d="100"/>
          <a:sy n="95" d="100"/>
        </p:scale>
        <p:origin x="-80" y="-80"/>
      </p:cViewPr>
      <p:guideLst>
        <p:guide orient="horz" pos="2232"/>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3" d="100"/>
          <a:sy n="73" d="100"/>
        </p:scale>
        <p:origin x="-3384" y="-112"/>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9AF0DFA-EE79-6A4E-A987-F1B23373EA6B}" type="datetimeFigureOut">
              <a:rPr lang="en-US" smtClean="0"/>
              <a:t>6/20/16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BC55F86-F6EB-5E43-9F19-8B6C0A3A1846}" type="slidenum">
              <a:rPr lang="en-US" smtClean="0"/>
              <a:t>‹#›</a:t>
            </a:fld>
            <a:endParaRPr lang="en-US"/>
          </a:p>
        </p:txBody>
      </p:sp>
    </p:spTree>
    <p:extLst>
      <p:ext uri="{BB962C8B-B14F-4D97-AF65-F5344CB8AC3E}">
        <p14:creationId xmlns:p14="http://schemas.microsoft.com/office/powerpoint/2010/main" val="3456255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6D2B2AC-CDBB-5044-B131-B01757275EF9}" type="datetimeFigureOut">
              <a:rPr lang="en-US" smtClean="0"/>
              <a:t>6/20/16</a:t>
            </a:fld>
            <a:endParaRPr lang="en-US"/>
          </a:p>
        </p:txBody>
      </p:sp>
      <p:sp>
        <p:nvSpPr>
          <p:cNvPr id="4" name="Slide Image Placeholder 3"/>
          <p:cNvSpPr>
            <a:spLocks noGrp="1" noRot="1" noChangeAspect="1"/>
          </p:cNvSpPr>
          <p:nvPr>
            <p:ph type="sldImg" idx="2"/>
          </p:nvPr>
        </p:nvSpPr>
        <p:spPr>
          <a:xfrm>
            <a:off x="2913063" y="514350"/>
            <a:ext cx="3317875"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52377DFF-63D3-1945-A5B5-1C1E42DDECAE}" type="slidenum">
              <a:rPr lang="en-US" smtClean="0"/>
              <a:t>‹#›</a:t>
            </a:fld>
            <a:endParaRPr lang="en-US"/>
          </a:p>
        </p:txBody>
      </p:sp>
    </p:spTree>
    <p:extLst>
      <p:ext uri="{BB962C8B-B14F-4D97-AF65-F5344CB8AC3E}">
        <p14:creationId xmlns:p14="http://schemas.microsoft.com/office/powerpoint/2010/main" val="19962604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1</a:t>
            </a:fld>
            <a:endParaRPr lang="en-US"/>
          </a:p>
        </p:txBody>
      </p:sp>
    </p:spTree>
    <p:extLst>
      <p:ext uri="{BB962C8B-B14F-4D97-AF65-F5344CB8AC3E}">
        <p14:creationId xmlns:p14="http://schemas.microsoft.com/office/powerpoint/2010/main" val="3336676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77DFF-63D3-1945-A5B5-1C1E42DDECAE}" type="slidenum">
              <a:rPr lang="en-US" smtClean="0"/>
              <a:t>2</a:t>
            </a:fld>
            <a:endParaRPr lang="en-US"/>
          </a:p>
        </p:txBody>
      </p:sp>
    </p:spTree>
    <p:extLst>
      <p:ext uri="{BB962C8B-B14F-4D97-AF65-F5344CB8AC3E}">
        <p14:creationId xmlns:p14="http://schemas.microsoft.com/office/powerpoint/2010/main" val="3016544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377DFF-63D3-1945-A5B5-1C1E42DDECAE}" type="slidenum">
              <a:rPr lang="en-US" smtClean="0"/>
              <a:t>3</a:t>
            </a:fld>
            <a:endParaRPr lang="en-US"/>
          </a:p>
        </p:txBody>
      </p:sp>
    </p:spTree>
    <p:extLst>
      <p:ext uri="{BB962C8B-B14F-4D97-AF65-F5344CB8AC3E}">
        <p14:creationId xmlns:p14="http://schemas.microsoft.com/office/powerpoint/2010/main" val="4050809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Story structure is the sequence of your scenes that result in a story well told. Story architecture is the empowerment of those scenes through compelling characterization, powerful theme, fresh concept, and a voice that brings it all to life with personality and energy.</a:t>
            </a:r>
          </a:p>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4</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a:buChar char=""/>
            </a:pPr>
            <a:r>
              <a:rPr lang="en-US" sz="1200" dirty="0" smtClean="0">
                <a:solidFill>
                  <a:srgbClr val="000000"/>
                </a:solidFill>
                <a:effectLst/>
                <a:latin typeface="Arial"/>
                <a:ea typeface="ＭＳ 明朝"/>
                <a:cs typeface="Times New Roman"/>
              </a:rPr>
              <a:t>It helps me to think about the plot in big blocks like this. With some</a:t>
            </a:r>
            <a:r>
              <a:rPr lang="en-US" sz="1200" baseline="0" dirty="0" smtClean="0">
                <a:solidFill>
                  <a:srgbClr val="000000"/>
                </a:solidFill>
                <a:effectLst/>
                <a:latin typeface="Arial"/>
                <a:ea typeface="ＭＳ 明朝"/>
                <a:cs typeface="Times New Roman"/>
              </a:rPr>
              <a:t> of the other formulas, like Save the Cat, I can get lost in the details.</a:t>
            </a:r>
            <a:endParaRPr lang="en-US" sz="1200" dirty="0" smtClean="0">
              <a:solidFill>
                <a:srgbClr val="000000"/>
              </a:solidFill>
              <a:effectLst/>
              <a:latin typeface="Arial"/>
              <a:ea typeface="ＭＳ 明朝"/>
              <a:cs typeface="Times New Roman"/>
            </a:endParaRPr>
          </a:p>
          <a:p>
            <a:pPr marL="342900" marR="0" lvl="0" indent="-342900">
              <a:spcBef>
                <a:spcPts val="0"/>
              </a:spcBef>
              <a:spcAft>
                <a:spcPts val="0"/>
              </a:spcAft>
              <a:buFont typeface="Symbol"/>
              <a:buChar char=""/>
            </a:pPr>
            <a:r>
              <a:rPr lang="en-US" sz="1200" dirty="0" smtClean="0">
                <a:solidFill>
                  <a:srgbClr val="000000"/>
                </a:solidFill>
                <a:effectLst/>
                <a:latin typeface="Arial"/>
                <a:ea typeface="ＭＳ 明朝"/>
                <a:cs typeface="Times New Roman"/>
              </a:rPr>
              <a:t>Everything in the second box is there to make the first box meaningful by placing what the reader is now rooting for in jeopardy. </a:t>
            </a:r>
            <a:endParaRPr lang="en-US" sz="1400" dirty="0" smtClean="0">
              <a:effectLst/>
              <a:latin typeface="Cambria"/>
              <a:ea typeface="ＭＳ 明朝"/>
              <a:cs typeface="Times New Roman"/>
            </a:endParaRPr>
          </a:p>
          <a:p>
            <a:pPr marL="342900" marR="0" lvl="0" indent="-342900">
              <a:spcBef>
                <a:spcPts val="0"/>
              </a:spcBef>
              <a:spcAft>
                <a:spcPts val="0"/>
              </a:spcAft>
              <a:buFont typeface="Symbol"/>
              <a:buChar char=""/>
            </a:pPr>
            <a:r>
              <a:rPr lang="en-US" sz="1200" dirty="0" smtClean="0">
                <a:solidFill>
                  <a:srgbClr val="000000"/>
                </a:solidFill>
                <a:effectLst/>
                <a:latin typeface="Arial"/>
                <a:ea typeface="ＭＳ 明朝"/>
                <a:cs typeface="Times New Roman"/>
              </a:rPr>
              <a:t>The first box may not make sense until the second box is opened, and when it is, readers are already invested in your hero.</a:t>
            </a:r>
            <a:endParaRPr lang="en-US" sz="1400" dirty="0" smtClean="0">
              <a:effectLst/>
              <a:latin typeface="Cambria"/>
              <a:ea typeface="ＭＳ 明朝"/>
              <a:cs typeface="Times New Roman"/>
            </a:endParaRPr>
          </a:p>
          <a:p>
            <a:pPr marL="342900" marR="0" lvl="0" indent="-342900">
              <a:spcBef>
                <a:spcPts val="0"/>
              </a:spcBef>
              <a:spcAft>
                <a:spcPts val="0"/>
              </a:spcAft>
              <a:buFont typeface="Symbol"/>
              <a:buChar char=""/>
            </a:pPr>
            <a:r>
              <a:rPr lang="en-US" sz="1200" dirty="0" smtClean="0">
                <a:solidFill>
                  <a:srgbClr val="000000"/>
                </a:solidFill>
                <a:effectLst/>
                <a:latin typeface="Arial"/>
                <a:ea typeface="ＭＳ 明朝"/>
                <a:cs typeface="Times New Roman"/>
              </a:rPr>
              <a:t>The hero has a different experience and acts differently in each box.</a:t>
            </a:r>
            <a:endParaRPr lang="en-US" sz="1400" dirty="0" smtClean="0">
              <a:effectLst/>
              <a:latin typeface="Cambria"/>
              <a:ea typeface="ＭＳ 明朝"/>
              <a:cs typeface="Times New Roman"/>
            </a:endParaRPr>
          </a:p>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5</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lvl="0"/>
            <a:r>
              <a:rPr lang="en-US" b="1" dirty="0" smtClean="0"/>
              <a:t>Plot Point:</a:t>
            </a:r>
            <a:r>
              <a:rPr lang="en-US" dirty="0" smtClean="0"/>
              <a:t> A plot point, often called a reversal, is a significant event within a plot that spins the action around in another direction. The scenes that are game changers are called plot points. Plot points keep your story moving forward.</a:t>
            </a:r>
          </a:p>
          <a:p>
            <a:pPr lvl="0"/>
            <a:r>
              <a:rPr lang="en-US" b="1" dirty="0" smtClean="0"/>
              <a:t>First Plot Point:</a:t>
            </a:r>
            <a:r>
              <a:rPr lang="en-US" dirty="0" smtClean="0"/>
              <a:t> The moment the hero takes on the problem. It forces your lead character out of his normal world. Your main character can’t go back to normal life after this point. It’s the moment when the setup ends and everything changes for your character.</a:t>
            </a:r>
          </a:p>
          <a:p>
            <a:pPr lvl="0"/>
            <a:r>
              <a:rPr lang="en-US" b="1" dirty="0" smtClean="0"/>
              <a:t>Pinch Point:</a:t>
            </a:r>
            <a:r>
              <a:rPr lang="en-US" dirty="0" smtClean="0"/>
              <a:t> is meant to show your readers the powerful forces pushing against your hero</a:t>
            </a:r>
          </a:p>
          <a:p>
            <a:pPr lvl="0"/>
            <a:r>
              <a:rPr lang="en-US" b="1" dirty="0" smtClean="0"/>
              <a:t>Midpoint:</a:t>
            </a:r>
            <a:r>
              <a:rPr lang="en-US" dirty="0" smtClean="0"/>
              <a:t> This is where your character moves from being reactionary to “</a:t>
            </a:r>
            <a:r>
              <a:rPr lang="en-US" dirty="0" err="1" smtClean="0"/>
              <a:t>proactionary</a:t>
            </a:r>
            <a:r>
              <a:rPr lang="en-US" dirty="0" smtClean="0"/>
              <a:t>.” This doesn’t mean that he isn’t still being pursued it only means that now he has a purpose to his mission.</a:t>
            </a:r>
          </a:p>
          <a:p>
            <a:pPr lvl="0"/>
            <a:r>
              <a:rPr lang="en-US" b="1" dirty="0" smtClean="0"/>
              <a:t>Second Plot Point:</a:t>
            </a:r>
            <a:r>
              <a:rPr lang="en-US" dirty="0" smtClean="0"/>
              <a:t> This is where the story takes its last turn toward the resolution. This is where the character knows what needs to be done and then sets out to finish it.</a:t>
            </a:r>
          </a:p>
          <a:p>
            <a:pPr lvl="0"/>
            <a:r>
              <a:rPr lang="en-US" b="1" dirty="0" smtClean="0"/>
              <a:t>Resolution:</a:t>
            </a:r>
            <a:r>
              <a:rPr lang="en-US" dirty="0" smtClean="0"/>
              <a:t> This is where you story ends. This is where all the strands of your story’s plot should come together.</a:t>
            </a:r>
          </a:p>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6</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opening hook must pose a question. You must pique your readers’ curiosity. Makes the reader want to know what’s going to happen.</a:t>
            </a:r>
          </a:p>
          <a:p>
            <a:pPr marL="171450" lvl="0" indent="-171450">
              <a:buFont typeface="Arial"/>
              <a:buChar char="•"/>
            </a:pPr>
            <a:r>
              <a:rPr lang="en-US" sz="1200" kern="1200" dirty="0" smtClean="0">
                <a:solidFill>
                  <a:schemeClr val="tx1"/>
                </a:solidFill>
                <a:effectLst/>
                <a:latin typeface="+mn-lt"/>
                <a:ea typeface="+mn-ea"/>
                <a:cs typeface="+mn-cs"/>
              </a:rPr>
              <a:t>The Part 1 box sets up everything that follows. It foreshadows the story’s main antagonistic force.</a:t>
            </a:r>
          </a:p>
          <a:p>
            <a:pPr marL="171450" lvl="0" indent="-171450">
              <a:buFont typeface="Arial"/>
              <a:buChar char="•"/>
            </a:pPr>
            <a:r>
              <a:rPr lang="en-US" sz="1200" kern="1200" dirty="0" smtClean="0">
                <a:solidFill>
                  <a:schemeClr val="tx1"/>
                </a:solidFill>
                <a:effectLst/>
                <a:latin typeface="+mn-lt"/>
                <a:ea typeface="+mn-ea"/>
                <a:cs typeface="+mn-cs"/>
              </a:rPr>
              <a:t>Part 1 is mission driven. The mission of Part 1 is to set up the plot by creating stakes, backstory, and character empathy while foreshadowing the forthcoming conflict.</a:t>
            </a:r>
          </a:p>
          <a:p>
            <a:pPr marL="171450" lvl="0" indent="-171450">
              <a:buFont typeface="Arial"/>
              <a:buChar char="•"/>
            </a:pPr>
            <a:r>
              <a:rPr lang="en-US" sz="1200" kern="1200" dirty="0" smtClean="0">
                <a:solidFill>
                  <a:schemeClr val="tx1"/>
                </a:solidFill>
                <a:effectLst/>
                <a:latin typeface="+mn-lt"/>
                <a:ea typeface="+mn-ea"/>
                <a:cs typeface="+mn-cs"/>
              </a:rPr>
              <a:t>In Part 1 the hero is an orphan unsure of what will happen to him next. We feel for him, we empathize with him. The more we empathize with what the hero has at stake, the more we care about him when all of that changes.</a:t>
            </a:r>
          </a:p>
          <a:p>
            <a:pPr marL="171450" lvl="0" indent="-171450">
              <a:buFont typeface="Arial"/>
              <a:buChar char="•"/>
            </a:pPr>
            <a:r>
              <a:rPr lang="en-US" sz="1200" kern="1200" dirty="0" smtClean="0">
                <a:solidFill>
                  <a:schemeClr val="tx1"/>
                </a:solidFill>
                <a:effectLst/>
                <a:latin typeface="+mn-lt"/>
                <a:ea typeface="+mn-ea"/>
                <a:cs typeface="+mn-cs"/>
              </a:rPr>
              <a:t>Part 1 ends when the hero is made aware of the arrival of something new in his life: a new quest, a sudden need, a calling, a journey, which is very challenging or scary. This is the</a:t>
            </a:r>
            <a:r>
              <a:rPr lang="en-US" sz="1200" b="1" kern="1200" dirty="0" smtClean="0">
                <a:solidFill>
                  <a:schemeClr val="tx1"/>
                </a:solidFill>
                <a:effectLst/>
                <a:latin typeface="+mn-lt"/>
                <a:ea typeface="+mn-ea"/>
                <a:cs typeface="+mn-cs"/>
              </a:rPr>
              <a:t> First Plot Point. Everything changes for your character.</a:t>
            </a:r>
            <a:endParaRPr lang="en-US" sz="1200" kern="1200" dirty="0" smtClean="0">
              <a:solidFill>
                <a:schemeClr val="tx1"/>
              </a:solidFill>
              <a:effectLst/>
              <a:latin typeface="+mn-lt"/>
              <a:ea typeface="+mn-ea"/>
              <a:cs typeface="+mn-cs"/>
            </a:endParaRPr>
          </a:p>
          <a:p>
            <a:pPr marL="171450" lvl="0" indent="-171450">
              <a:buFont typeface="Arial"/>
              <a:buChar char="•"/>
            </a:pPr>
            <a:r>
              <a:rPr lang="en-US" sz="1200" kern="1200" dirty="0" smtClean="0">
                <a:solidFill>
                  <a:schemeClr val="tx1"/>
                </a:solidFill>
                <a:effectLst/>
                <a:latin typeface="+mn-lt"/>
                <a:ea typeface="+mn-ea"/>
                <a:cs typeface="+mn-cs"/>
              </a:rPr>
              <a:t>The character’s reaction to the First Plot Point marks the beginning of Part 2.</a:t>
            </a:r>
          </a:p>
          <a:p>
            <a:endParaRPr lang="en-US" dirty="0"/>
          </a:p>
        </p:txBody>
      </p:sp>
      <p:sp>
        <p:nvSpPr>
          <p:cNvPr id="4" name="Slide Number Placeholder 3"/>
          <p:cNvSpPr>
            <a:spLocks noGrp="1"/>
          </p:cNvSpPr>
          <p:nvPr>
            <p:ph type="sldNum" sz="quarter" idx="10"/>
          </p:nvPr>
        </p:nvSpPr>
        <p:spPr/>
        <p:txBody>
          <a:bodyPr/>
          <a:lstStyle/>
          <a:p>
            <a:fld id="{52377DFF-63D3-1945-A5B5-1C1E42DDECAE}" type="slidenum">
              <a:rPr lang="en-US" smtClean="0"/>
              <a:t>7</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This is the moment when something enters the story in a manner that affects and alters the hero’s status, plans and beliefs, forcing him to take action in response. This puts the opposition in place.</a:t>
            </a:r>
          </a:p>
          <a:p>
            <a:pPr marL="171450" lvl="0" indent="-171450">
              <a:buFont typeface="Arial"/>
              <a:buChar char="•"/>
            </a:pPr>
            <a:r>
              <a:rPr lang="en-US" dirty="0" smtClean="0"/>
              <a:t>What the hero does in response becomes the story’s conflict.</a:t>
            </a:r>
          </a:p>
          <a:p>
            <a:pPr marL="171450" lvl="0" indent="-171450">
              <a:buFont typeface="Arial"/>
              <a:buChar char="•"/>
            </a:pPr>
            <a:r>
              <a:rPr lang="en-US" dirty="0" smtClean="0"/>
              <a:t>It is the moment when everything changes.</a:t>
            </a:r>
          </a:p>
          <a:p>
            <a:pPr marL="171450" lvl="0" indent="-171450">
              <a:buFont typeface="Arial"/>
              <a:buChar char="•"/>
            </a:pPr>
            <a:r>
              <a:rPr lang="en-US" dirty="0" smtClean="0"/>
              <a:t>The arrival of the first plot point means that what the hero thought was true may not be as advertised. It means that safety and status quo are being threatened.</a:t>
            </a:r>
          </a:p>
          <a:p>
            <a:pPr marL="171450" lvl="0" indent="-171450">
              <a:buFont typeface="Arial"/>
              <a:buChar char="•"/>
            </a:pPr>
            <a:r>
              <a:rPr lang="en-US" dirty="0" smtClean="0"/>
              <a:t>The stakes are now on the table.</a:t>
            </a:r>
          </a:p>
          <a:p>
            <a:pPr marL="171450" lvl="0" indent="-171450">
              <a:buFont typeface="Arial"/>
              <a:buChar char="•"/>
            </a:pPr>
            <a:r>
              <a:rPr lang="en-US" dirty="0" smtClean="0"/>
              <a:t>Everything that happens before the first plot point is a setup for it.</a:t>
            </a:r>
          </a:p>
          <a:p>
            <a:pPr marL="171450" lvl="0" indent="-171450">
              <a:buFont typeface="Arial"/>
              <a:buChar char="•"/>
            </a:pPr>
            <a:r>
              <a:rPr lang="en-US" dirty="0" smtClean="0"/>
              <a:t>This is the most important moment in your story, and if you haven’t wrapped your head around this, chances are you’ll never sell a story.</a:t>
            </a:r>
          </a:p>
          <a:p>
            <a:pPr marL="171450" lvl="0" indent="-171450">
              <a:buFont typeface="Arial"/>
              <a:buChar char="•"/>
            </a:pPr>
            <a:r>
              <a:rPr lang="en-US" dirty="0" smtClean="0"/>
              <a:t>It </a:t>
            </a:r>
            <a:r>
              <a:rPr lang="en-US" dirty="0" err="1" smtClean="0"/>
              <a:t>happenes</a:t>
            </a:r>
            <a:r>
              <a:rPr lang="en-US" dirty="0" smtClean="0"/>
              <a:t> 20 to 25% into the story.</a:t>
            </a:r>
          </a:p>
        </p:txBody>
      </p:sp>
      <p:sp>
        <p:nvSpPr>
          <p:cNvPr id="4" name="Slide Number Placeholder 3"/>
          <p:cNvSpPr>
            <a:spLocks noGrp="1"/>
          </p:cNvSpPr>
          <p:nvPr>
            <p:ph type="sldNum" sz="quarter" idx="10"/>
          </p:nvPr>
        </p:nvSpPr>
        <p:spPr/>
        <p:txBody>
          <a:bodyPr/>
          <a:lstStyle/>
          <a:p>
            <a:fld id="{52377DFF-63D3-1945-A5B5-1C1E42DDECAE}" type="slidenum">
              <a:rPr lang="en-US" smtClean="0"/>
              <a:t>8</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342900" marR="0" lvl="0" indent="-342900">
              <a:spcBef>
                <a:spcPts val="0"/>
              </a:spcBef>
              <a:spcAft>
                <a:spcPts val="600"/>
              </a:spcAft>
              <a:buFont typeface="Symbol"/>
              <a:buChar char=""/>
            </a:pPr>
            <a:r>
              <a:rPr lang="en-US" sz="1200" dirty="0" smtClean="0">
                <a:effectLst/>
                <a:latin typeface="Arial"/>
                <a:ea typeface="ＭＳ 明朝"/>
                <a:cs typeface="Times New Roman"/>
              </a:rPr>
              <a:t>The first part of Part 2 is where your character reacts to what happened in the First Plot Point. It forces the character into irreversible action. </a:t>
            </a:r>
            <a:endParaRPr lang="en-US" sz="1200" dirty="0" smtClean="0">
              <a:effectLst/>
              <a:latin typeface="Cambria"/>
              <a:ea typeface="ＭＳ 明朝"/>
              <a:cs typeface="Times New Roman"/>
            </a:endParaRPr>
          </a:p>
          <a:p>
            <a:pPr marL="342900" marR="0" lvl="0" indent="-342900">
              <a:spcBef>
                <a:spcPts val="0"/>
              </a:spcBef>
              <a:spcAft>
                <a:spcPts val="600"/>
              </a:spcAft>
              <a:buFont typeface="Symbol"/>
              <a:buChar char=""/>
            </a:pPr>
            <a:r>
              <a:rPr lang="en-US" sz="1200" dirty="0" smtClean="0">
                <a:effectLst/>
                <a:latin typeface="Arial"/>
                <a:ea typeface="ＭＳ 明朝"/>
                <a:cs typeface="Times New Roman"/>
              </a:rPr>
              <a:t>Your character’s actions are a response. He’s trying to regain his balance, trying to figure out what happens next. The antagonistic force responds, and he is forced to react.</a:t>
            </a:r>
            <a:endParaRPr lang="en-US" sz="1200" dirty="0" smtClean="0">
              <a:effectLst/>
              <a:latin typeface="Cambria"/>
              <a:ea typeface="ＭＳ 明朝"/>
              <a:cs typeface="Times New Roman"/>
            </a:endParaRPr>
          </a:p>
          <a:p>
            <a:pPr marL="342900" marR="0" lvl="0" indent="-342900">
              <a:spcBef>
                <a:spcPts val="0"/>
              </a:spcBef>
              <a:spcAft>
                <a:spcPts val="600"/>
              </a:spcAft>
              <a:buFont typeface="Symbol"/>
              <a:buChar char=""/>
            </a:pPr>
            <a:r>
              <a:rPr lang="en-US" sz="1200" dirty="0" smtClean="0">
                <a:effectLst/>
                <a:latin typeface="Arial"/>
                <a:ea typeface="ＭＳ 明朝"/>
                <a:cs typeface="Times New Roman"/>
              </a:rPr>
              <a:t>Whatever the hero needs, there must be something opposing the hero’s quest to achieve it. No opposition, no story.</a:t>
            </a:r>
            <a:endParaRPr lang="en-US" sz="1200" dirty="0" smtClean="0">
              <a:effectLst/>
              <a:latin typeface="Cambria"/>
              <a:ea typeface="ＭＳ 明朝"/>
              <a:cs typeface="Times New Roman"/>
            </a:endParaRPr>
          </a:p>
          <a:p>
            <a:pPr marL="342900" marR="0" lvl="0" indent="-342900">
              <a:spcBef>
                <a:spcPts val="0"/>
              </a:spcBef>
              <a:spcAft>
                <a:spcPts val="600"/>
              </a:spcAft>
              <a:buFont typeface="Symbol"/>
              <a:buChar char=""/>
            </a:pPr>
            <a:r>
              <a:rPr lang="en-US" sz="1200" dirty="0" smtClean="0">
                <a:effectLst/>
                <a:latin typeface="Arial"/>
                <a:ea typeface="ＭＳ 明朝"/>
                <a:cs typeface="Times New Roman"/>
              </a:rPr>
              <a:t>The context to every scene in Part 2 is response. To what? To the new quest, goal, stakes, and obstacles as introduced in the first plot point.</a:t>
            </a:r>
            <a:endParaRPr lang="en-US" sz="1200" dirty="0" smtClean="0">
              <a:effectLst/>
              <a:latin typeface="Cambria"/>
              <a:ea typeface="ＭＳ 明朝"/>
              <a:cs typeface="Times New Roman"/>
            </a:endParaRPr>
          </a:p>
          <a:p>
            <a:pPr marL="342900" marR="0" lvl="0" indent="-342900">
              <a:spcBef>
                <a:spcPts val="0"/>
              </a:spcBef>
              <a:spcAft>
                <a:spcPts val="600"/>
              </a:spcAft>
              <a:buFont typeface="Symbol"/>
              <a:buChar char=""/>
            </a:pPr>
            <a:r>
              <a:rPr lang="en-US" sz="1200" dirty="0" smtClean="0">
                <a:effectLst/>
                <a:latin typeface="Arial"/>
                <a:ea typeface="ＭＳ 明朝"/>
                <a:cs typeface="Times New Roman"/>
              </a:rPr>
              <a:t>In Part 2, the hero is a wanderer, staggering through a forest of opposition and risks, not cure where to go or what to do. He now has a purpose, a quest, and it’s just beginning.</a:t>
            </a:r>
            <a:endParaRPr lang="en-US" sz="1200" dirty="0" smtClean="0">
              <a:effectLst/>
              <a:latin typeface="Cambria"/>
              <a:ea typeface="ＭＳ 明朝"/>
              <a:cs typeface="Times New Roman"/>
            </a:endParaRPr>
          </a:p>
          <a:p>
            <a:pPr marL="342900" marR="0" lvl="0" indent="-342900">
              <a:spcBef>
                <a:spcPts val="0"/>
              </a:spcBef>
              <a:spcAft>
                <a:spcPts val="600"/>
              </a:spcAft>
              <a:buFont typeface="Symbol"/>
              <a:buChar char=""/>
            </a:pPr>
            <a:r>
              <a:rPr lang="en-US" sz="1200" dirty="0" smtClean="0">
                <a:effectLst/>
                <a:latin typeface="Arial"/>
                <a:ea typeface="ＭＳ 明朝"/>
                <a:cs typeface="Times New Roman"/>
              </a:rPr>
              <a:t>Everything in part 2 focuses on the hero’s reaction to the new journey, which includes his reluctance to accept it.</a:t>
            </a:r>
            <a:endParaRPr lang="en-US" sz="1200" dirty="0">
              <a:effectLst/>
              <a:latin typeface="Cambria"/>
              <a:ea typeface="ＭＳ 明朝"/>
              <a:cs typeface="Times New Roman"/>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9</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First Pinch Point comes halfway through Part 2. It reminds the readers of the antagonist’s power. </a:t>
            </a:r>
          </a:p>
          <a:p>
            <a:pPr marL="171450" lvl="0" indent="-171450">
              <a:buFont typeface="Arial"/>
              <a:buChar char="•"/>
            </a:pPr>
            <a:r>
              <a:rPr lang="en-US" sz="1200" kern="1200" dirty="0" smtClean="0">
                <a:solidFill>
                  <a:schemeClr val="tx1"/>
                </a:solidFill>
                <a:effectLst/>
                <a:latin typeface="+mn-lt"/>
                <a:ea typeface="+mn-ea"/>
                <a:cs typeface="+mn-cs"/>
              </a:rPr>
              <a:t>A Pinch Point is main antagonistic force. The reader needs a reminder of the danger, the stakes and the implications, the unseen monster we know is under the bed.</a:t>
            </a:r>
          </a:p>
          <a:p>
            <a:pPr marL="171450" lvl="0" indent="-171450">
              <a:buFont typeface="Arial"/>
              <a:buChar char="•"/>
            </a:pPr>
            <a:r>
              <a:rPr lang="en-US" sz="1200" kern="1200" dirty="0" smtClean="0">
                <a:solidFill>
                  <a:schemeClr val="tx1"/>
                </a:solidFill>
                <a:effectLst/>
                <a:latin typeface="+mn-lt"/>
                <a:ea typeface="+mn-ea"/>
                <a:cs typeface="+mn-cs"/>
              </a:rPr>
              <a:t>Sooner or later the reader—not the hero—needs to meet the antagonist again, to look in its eyes and understand what it wants and the power of that desire.</a:t>
            </a:r>
          </a:p>
          <a:p>
            <a:pPr marL="171450" lvl="0" indent="-171450">
              <a:buFont typeface="Arial"/>
              <a:buChar char="•"/>
            </a:pPr>
            <a:r>
              <a:rPr lang="en-US" sz="1200" kern="1200" dirty="0" smtClean="0">
                <a:solidFill>
                  <a:schemeClr val="tx1"/>
                </a:solidFill>
                <a:effectLst/>
                <a:latin typeface="+mn-lt"/>
                <a:ea typeface="+mn-ea"/>
                <a:cs typeface="+mn-cs"/>
              </a:rPr>
              <a:t>Definition of a Pinch Point: An example, or a reminder, of the nature and implications of the antagonistic force, that is not filtered by the hero’s experience. The reader sees it herself in direct form.</a:t>
            </a:r>
          </a:p>
          <a:p>
            <a:pPr marL="342900" marR="0" lvl="0" indent="-342900">
              <a:spcBef>
                <a:spcPts val="0"/>
              </a:spcBef>
              <a:spcAft>
                <a:spcPts val="600"/>
              </a:spcAft>
              <a:buFont typeface="Symbol"/>
              <a:buChar char=""/>
            </a:pPr>
            <a:endParaRPr lang="en-US" sz="1200" dirty="0">
              <a:effectLst/>
              <a:latin typeface="Cambria"/>
              <a:ea typeface="ＭＳ 明朝"/>
              <a:cs typeface="Times New Roman"/>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10</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Midpoint Scene is at the end of Part 2: new information that enters the story squarely in the middle of it that changes the contextual experience and understanding of either the reader or the hero or both.</a:t>
            </a:r>
          </a:p>
          <a:p>
            <a:pPr marL="171450" lvl="0" indent="-171450">
              <a:buFont typeface="Arial"/>
              <a:buChar char="•"/>
            </a:pPr>
            <a:r>
              <a:rPr lang="en-US" sz="1200" kern="1200" dirty="0" smtClean="0">
                <a:solidFill>
                  <a:schemeClr val="tx1"/>
                </a:solidFill>
                <a:effectLst/>
                <a:latin typeface="+mn-lt"/>
                <a:ea typeface="+mn-ea"/>
                <a:cs typeface="+mn-cs"/>
              </a:rPr>
              <a:t>Everything changes all over again. In many ways, the Midpoint is the second Inciting Incident. The largest difference is that the character’s response is no longer just a reaction. This is where he begins to take charge of the story and act out against the antagonistic force.</a:t>
            </a:r>
          </a:p>
          <a:p>
            <a:pPr marL="171450" lvl="0" indent="-171450">
              <a:buFont typeface="Arial"/>
              <a:buChar char="•"/>
            </a:pPr>
            <a:r>
              <a:rPr lang="en-US" sz="1200" kern="1200" dirty="0" smtClean="0">
                <a:solidFill>
                  <a:schemeClr val="tx1"/>
                </a:solidFill>
                <a:effectLst/>
                <a:latin typeface="+mn-lt"/>
                <a:ea typeface="+mn-ea"/>
                <a:cs typeface="+mn-cs"/>
              </a:rPr>
              <a:t>This can be previously hidden information or completely new information.</a:t>
            </a:r>
          </a:p>
          <a:p>
            <a:pPr marL="171450" lvl="0" indent="-171450">
              <a:buFont typeface="Arial"/>
              <a:buChar char="•"/>
            </a:pPr>
            <a:r>
              <a:rPr lang="en-US" sz="1200" kern="1200" dirty="0" smtClean="0">
                <a:solidFill>
                  <a:schemeClr val="tx1"/>
                </a:solidFill>
                <a:effectLst/>
                <a:latin typeface="+mn-lt"/>
                <a:ea typeface="+mn-ea"/>
                <a:cs typeface="+mn-cs"/>
              </a:rPr>
              <a:t>At the end of Part 2, just when the hero thinks he has figured it out, when he has a plan, everything changes, and the reading experience changes.</a:t>
            </a:r>
          </a:p>
        </p:txBody>
      </p:sp>
      <p:sp>
        <p:nvSpPr>
          <p:cNvPr id="4" name="Slide Number Placeholder 3"/>
          <p:cNvSpPr>
            <a:spLocks noGrp="1"/>
          </p:cNvSpPr>
          <p:nvPr>
            <p:ph type="sldNum" sz="quarter" idx="10"/>
          </p:nvPr>
        </p:nvSpPr>
        <p:spPr/>
        <p:txBody>
          <a:bodyPr/>
          <a:lstStyle/>
          <a:p>
            <a:fld id="{52377DFF-63D3-1945-A5B5-1C1E42DDECAE}" type="slidenum">
              <a:rPr lang="en-US" smtClean="0"/>
              <a:t>11</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In Part 3, the hero tries to fix things. This is where your plot really begins popping. Your character stops reacting and starts acting. As of the midpoint, your character has become someone new. He’s realizing his full power and stretching his wings to discover what he can do with that power. His crippling inner problems are still getting in the way, but, at the very least, he’s realizing he has to do something either about or in spite of them.</a:t>
            </a:r>
          </a:p>
          <a:p>
            <a:pPr marL="171450" lvl="0" indent="-171450">
              <a:buFont typeface="Arial"/>
              <a:buChar char="•"/>
            </a:pPr>
            <a:r>
              <a:rPr lang="en-US" sz="1200" kern="1200" dirty="0" smtClean="0">
                <a:solidFill>
                  <a:schemeClr val="tx1"/>
                </a:solidFill>
                <a:effectLst/>
                <a:latin typeface="+mn-lt"/>
                <a:ea typeface="+mn-ea"/>
                <a:cs typeface="+mn-cs"/>
              </a:rPr>
              <a:t>He begins to attack the obstacles before him. The hero starts to conquer inner demons and begins doing things a little differently than before.</a:t>
            </a:r>
          </a:p>
          <a:p>
            <a:pPr marL="171450" lvl="0" indent="-171450">
              <a:buFont typeface="Arial"/>
              <a:buChar char="•"/>
            </a:pPr>
            <a:r>
              <a:rPr lang="en-US" sz="1200" kern="1200" dirty="0" smtClean="0">
                <a:solidFill>
                  <a:schemeClr val="tx1"/>
                </a:solidFill>
                <a:effectLst/>
                <a:latin typeface="+mn-lt"/>
                <a:ea typeface="+mn-ea"/>
                <a:cs typeface="+mn-cs"/>
              </a:rPr>
              <a:t>Be on guard against your character’s reacting to similar situations in the same way over and over again. If he does, you’ve allowed him to slide into stagnation.</a:t>
            </a:r>
          </a:p>
          <a:p>
            <a:pPr marL="171450" lvl="0" indent="-171450">
              <a:buFont typeface="Arial"/>
              <a:buChar char="•"/>
            </a:pPr>
            <a:r>
              <a:rPr lang="en-US" sz="1200" kern="1200" dirty="0" smtClean="0">
                <a:solidFill>
                  <a:schemeClr val="tx1"/>
                </a:solidFill>
                <a:effectLst/>
                <a:latin typeface="+mn-lt"/>
                <a:ea typeface="+mn-ea"/>
                <a:cs typeface="+mn-cs"/>
              </a:rPr>
              <a:t>Of course, this can’t happen in a vacuum. Something—new information, new awareness—needs to enter the story to serve as a catalyst for the hero’s evolution from the wanderer/responder in Part 2 toward more proactive, attacking warrior ways.</a:t>
            </a:r>
          </a:p>
          <a:p>
            <a:pPr marL="171450" lvl="0" indent="-171450">
              <a:buFont typeface="Arial"/>
              <a:buChar char="•"/>
            </a:pPr>
            <a:r>
              <a:rPr lang="en-US" sz="1200" kern="1200" dirty="0" smtClean="0">
                <a:solidFill>
                  <a:schemeClr val="tx1"/>
                </a:solidFill>
                <a:effectLst/>
                <a:latin typeface="+mn-lt"/>
                <a:ea typeface="+mn-ea"/>
                <a:cs typeface="+mn-cs"/>
              </a:rPr>
              <a:t>Every story doesn’t have a villain, but it must have opposition to what the hero wants.</a:t>
            </a:r>
          </a:p>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12</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13</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14</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15</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The Third Plot Point must be another life changing event that will set your protagonist’s feet on the path toward the final conflict. It leads right into your character’s low point/dark moment. The thing he wants most in the world will be almost within his grasp only to be dashed away., smashing him down even lower than before. The Climax will be the period in which he rises from the ashes, ready to do battle from a place of inner wholeness. The Third Plot point is the place from which he must rise.</a:t>
            </a:r>
          </a:p>
          <a:p>
            <a:pPr marL="171450" lvl="0" indent="-171450">
              <a:buFont typeface="Arial"/>
              <a:buChar char="•"/>
            </a:pPr>
            <a:r>
              <a:rPr lang="en-US" dirty="0" smtClean="0"/>
              <a:t>What event shatters the protagonist’s seeming moment of victory?</a:t>
            </a:r>
          </a:p>
          <a:p>
            <a:pPr marL="171450" lvl="0" indent="-171450">
              <a:buFont typeface="Arial"/>
              <a:buChar char="•"/>
            </a:pPr>
            <a:r>
              <a:rPr lang="en-US" dirty="0" smtClean="0"/>
              <a:t>After the Third Plot Point the story is all about character and change. We take a person and force him into a journey that will change him for the better, hopefully forever.</a:t>
            </a:r>
          </a:p>
          <a:p>
            <a:pPr marL="171450" lvl="0" indent="-171450">
              <a:buFont typeface="Arial"/>
              <a:buChar char="•"/>
            </a:pPr>
            <a:r>
              <a:rPr lang="en-US" dirty="0" smtClean="0"/>
              <a:t>Ask: How is my character different than he was in the first part of the story?</a:t>
            </a:r>
          </a:p>
          <a:p>
            <a:pPr marL="171450" lvl="0" indent="-171450">
              <a:buFont typeface="Arial"/>
              <a:buChar char="•"/>
            </a:pPr>
            <a:r>
              <a:rPr lang="en-US" dirty="0" smtClean="0"/>
              <a:t>Because the Third Plot Point is a symbolic representation of your protagonist’s death and rebirth, this plot point often features either literal or figurative death.</a:t>
            </a:r>
          </a:p>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16</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Climax (the last 10% of the story) is a moment of revelation for the main character. The character will come to a life-changing epiphany directly before, during or after the Climax. He will then act definitively upon that revelation, capping the change in his character arc and ending the primary conflict, either physically, spiritually or both.</a:t>
            </a:r>
          </a:p>
          <a:p>
            <a:pPr marL="171450" lvl="0" indent="-171450">
              <a:buFont typeface="Arial"/>
              <a:buChar char="•"/>
            </a:pPr>
            <a:r>
              <a:rPr lang="en-US" sz="1200" kern="1200" dirty="0" smtClean="0">
                <a:solidFill>
                  <a:schemeClr val="tx1"/>
                </a:solidFill>
                <a:effectLst/>
                <a:latin typeface="+mn-lt"/>
                <a:ea typeface="+mn-ea"/>
                <a:cs typeface="+mn-cs"/>
              </a:rPr>
              <a:t>The Climax will be the period in which he rises from the ashes, ready to do battle from a place of inner wholeness.</a:t>
            </a:r>
          </a:p>
          <a:p>
            <a:pPr marL="171450" lvl="0" indent="-171450">
              <a:buFont typeface="Arial"/>
              <a:buChar char="•"/>
            </a:pPr>
            <a:r>
              <a:rPr lang="en-US" sz="1200" kern="1200" dirty="0" smtClean="0">
                <a:solidFill>
                  <a:schemeClr val="tx1"/>
                </a:solidFill>
                <a:effectLst/>
                <a:latin typeface="+mn-lt"/>
                <a:ea typeface="+mn-ea"/>
                <a:cs typeface="+mn-cs"/>
              </a:rPr>
              <a:t>Part 4 shows how the hero summons the courage and growth to come forward with a solution to the problem.</a:t>
            </a:r>
          </a:p>
          <a:p>
            <a:pPr marL="171450" lvl="0" indent="-171450">
              <a:buFont typeface="Arial"/>
              <a:buChar char="•"/>
            </a:pPr>
            <a:r>
              <a:rPr lang="en-US" sz="1200" kern="1200" dirty="0" smtClean="0">
                <a:solidFill>
                  <a:schemeClr val="tx1"/>
                </a:solidFill>
                <a:effectLst/>
                <a:latin typeface="+mn-lt"/>
                <a:ea typeface="+mn-ea"/>
                <a:cs typeface="+mn-cs"/>
              </a:rPr>
              <a:t>The hero needs to be the primary catalyst in the resolution of the story. The hero needs to be heroic.</a:t>
            </a:r>
          </a:p>
          <a:p>
            <a:pPr marL="171450" lvl="0" indent="-171450">
              <a:buFont typeface="Arial"/>
              <a:buChar char="•"/>
            </a:pPr>
            <a:r>
              <a:rPr lang="en-US" sz="1200" kern="1200" dirty="0" smtClean="0">
                <a:solidFill>
                  <a:schemeClr val="tx1"/>
                </a:solidFill>
                <a:effectLst/>
                <a:latin typeface="+mn-lt"/>
                <a:ea typeface="+mn-ea"/>
                <a:cs typeface="+mn-cs"/>
              </a:rPr>
              <a:t>That’s why the orphan, then the wanderer, and then the warrior now becomes either figuratively or literally the martyr.</a:t>
            </a:r>
          </a:p>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17</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Resolution is at the 98% mark of the story. After all the emotional stress of the Climax, readers want a moment to relax. They want to see the character rising, dusting off his pants, and moving on with life. They want to catch a glimpse of how the ordeals of the previous three acts have changed your character, and they want a preview of the new life he will life in the after math of the conflict. And, if you’ve done your job right, they’ll want to spend a little more time with these characters they’ve grown to love. The shorter the better. Your story is essentially over.</a:t>
            </a:r>
          </a:p>
          <a:p>
            <a:pPr marL="171450" lvl="0" indent="-171450">
              <a:buFont typeface="Arial"/>
              <a:buChar char="•"/>
            </a:pPr>
            <a:r>
              <a:rPr lang="en-US" sz="1200" kern="1200" dirty="0" smtClean="0">
                <a:solidFill>
                  <a:schemeClr val="tx1"/>
                </a:solidFill>
                <a:effectLst/>
                <a:latin typeface="+mn-lt"/>
                <a:ea typeface="+mn-ea"/>
                <a:cs typeface="+mn-cs"/>
              </a:rPr>
              <a:t>Closing lines: their memorability isn’t nearly as important at the feeling with which they leave readers. There should be a sense that your characters’ lives will continue after the story.</a:t>
            </a:r>
          </a:p>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18</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indent="-171450">
              <a:buFont typeface="Arial"/>
              <a:buChar char="•"/>
            </a:pPr>
            <a:r>
              <a:rPr lang="en-US" sz="1200" b="1" kern="1200" dirty="0" smtClean="0">
                <a:solidFill>
                  <a:schemeClr val="tx1"/>
                </a:solidFill>
                <a:effectLst/>
                <a:latin typeface="+mn-lt"/>
                <a:ea typeface="+mn-ea"/>
                <a:cs typeface="+mn-cs"/>
              </a:rPr>
              <a:t>The Final Act:</a:t>
            </a:r>
            <a:endParaRPr lang="en-US" sz="1200" kern="1200" dirty="0" smtClean="0">
              <a:solidFill>
                <a:schemeClr val="tx1"/>
              </a:solidFill>
              <a:effectLst/>
              <a:latin typeface="+mn-lt"/>
              <a:ea typeface="+mn-ea"/>
              <a:cs typeface="+mn-cs"/>
            </a:endParaRPr>
          </a:p>
          <a:p>
            <a:pPr marL="171450" lvl="0" indent="-171450">
              <a:buFont typeface="Arial"/>
              <a:buChar char="•"/>
            </a:pPr>
            <a:r>
              <a:rPr lang="en-US" sz="1200" kern="1200" dirty="0" smtClean="0">
                <a:solidFill>
                  <a:schemeClr val="tx1"/>
                </a:solidFill>
                <a:effectLst/>
                <a:latin typeface="+mn-lt"/>
                <a:ea typeface="+mn-ea"/>
                <a:cs typeface="+mn-cs"/>
              </a:rPr>
              <a:t>No new expositional information can enter the story. If anything appears it needs to have been foreshadowed, referenced or already in play. The same applies to characters.</a:t>
            </a:r>
          </a:p>
          <a:p>
            <a:pPr marL="171450" lvl="0" indent="-171450">
              <a:buFont typeface="Arial"/>
              <a:buChar char="•"/>
            </a:pPr>
            <a:r>
              <a:rPr lang="en-US" sz="1200" kern="1200" dirty="0" smtClean="0">
                <a:solidFill>
                  <a:schemeClr val="tx1"/>
                </a:solidFill>
                <a:effectLst/>
                <a:latin typeface="+mn-lt"/>
                <a:ea typeface="+mn-ea"/>
                <a:cs typeface="+mn-cs"/>
              </a:rPr>
              <a:t>The hero should demonstrate that he has conquered the inner demons that have stood in his way in the past.</a:t>
            </a:r>
          </a:p>
          <a:p>
            <a:pPr marL="171450" lvl="0" indent="-171450">
              <a:buFont typeface="Arial"/>
              <a:buChar char="•"/>
            </a:pPr>
            <a:r>
              <a:rPr lang="en-US" sz="1200" kern="1200" dirty="0" smtClean="0">
                <a:solidFill>
                  <a:schemeClr val="tx1"/>
                </a:solidFill>
                <a:effectLst/>
                <a:latin typeface="+mn-lt"/>
                <a:ea typeface="+mn-ea"/>
                <a:cs typeface="+mn-cs"/>
              </a:rPr>
              <a:t>The more the reader feels the character’s heroism, the more effective the ending will be</a:t>
            </a:r>
          </a:p>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19</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20</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21</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22</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23</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24</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77DFF-63D3-1945-A5B5-1C1E42DDECAE}" type="slidenum">
              <a:rPr lang="en-US" smtClean="0"/>
              <a:t>25</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An idea is a </a:t>
            </a:r>
            <a:r>
              <a:rPr lang="en-US" i="1" dirty="0" smtClean="0"/>
              <a:t>seed</a:t>
            </a:r>
            <a:r>
              <a:rPr lang="en-US" dirty="0" smtClean="0"/>
              <a:t>. An idea is rarely a vetted, viable concept.</a:t>
            </a:r>
          </a:p>
          <a:p>
            <a:pPr marL="171450" lvl="0" indent="-171450">
              <a:buFont typeface="Arial"/>
              <a:buChar char="•"/>
            </a:pPr>
            <a:r>
              <a:rPr lang="en-US" dirty="0" smtClean="0"/>
              <a:t>Seeds come in all sizes and shapes and purposes. But without planting, without nourishment and watering, they are nothing more than little buds with no story to tell.</a:t>
            </a:r>
          </a:p>
          <a:p>
            <a:pPr marL="171450" lvl="0" indent="-171450">
              <a:buFont typeface="Arial"/>
              <a:buChar char="•"/>
            </a:pPr>
            <a:r>
              <a:rPr lang="en-US" dirty="0" smtClean="0"/>
              <a:t>Sometimes we aren’t sure what seed we hold in our hands. So we plant it, nourish it, and soon it begins to show itself for what it is. What it </a:t>
            </a:r>
            <a:r>
              <a:rPr lang="en-US" i="1" dirty="0" smtClean="0"/>
              <a:t>should</a:t>
            </a:r>
            <a:r>
              <a:rPr lang="en-US" dirty="0" smtClean="0"/>
              <a:t> become. In which case, you may need to transplant it from a pot to a yard, because the thing was an oak instead of a tulip all along.</a:t>
            </a:r>
          </a:p>
          <a:p>
            <a:pPr marL="171450" lvl="0" indent="-171450">
              <a:buFont typeface="Arial"/>
              <a:buChar char="•"/>
            </a:pPr>
            <a:r>
              <a:rPr lang="en-US" dirty="0" smtClean="0"/>
              <a:t>If you stare at the seed long enough, you begin to ask it questions. Who are you? What can you do? And then, when you ask the </a:t>
            </a:r>
            <a:r>
              <a:rPr lang="en-US" i="1" dirty="0" smtClean="0"/>
              <a:t>right</a:t>
            </a:r>
            <a:r>
              <a:rPr lang="en-US" dirty="0" smtClean="0"/>
              <a:t> questions, those inspired by the literary license to transform any seed in the world to any plant/story species in the world, the questions change.</a:t>
            </a:r>
          </a:p>
          <a:p>
            <a:pPr marL="171450" lvl="0" indent="-171450">
              <a:buFont typeface="Arial"/>
              <a:buChar char="•"/>
            </a:pPr>
            <a:r>
              <a:rPr lang="en-US" dirty="0" smtClean="0"/>
              <a:t>You play with the seed until the questions – the </a:t>
            </a:r>
            <a:r>
              <a:rPr lang="en-US" i="1" dirty="0" smtClean="0"/>
              <a:t>what if</a:t>
            </a:r>
            <a:r>
              <a:rPr lang="en-US" dirty="0" smtClean="0"/>
              <a:t>? questions – begin to possess you. When one of them quickens your pulse, you know your seed has just become a </a:t>
            </a:r>
            <a:r>
              <a:rPr lang="en-US" i="1" dirty="0" smtClean="0"/>
              <a:t>concept</a:t>
            </a:r>
            <a:r>
              <a:rPr lang="en-US" dirty="0" smtClean="0"/>
              <a:t>.</a:t>
            </a:r>
          </a:p>
        </p:txBody>
      </p:sp>
      <p:sp>
        <p:nvSpPr>
          <p:cNvPr id="4" name="Slide Number Placeholder 3"/>
          <p:cNvSpPr>
            <a:spLocks noGrp="1"/>
          </p:cNvSpPr>
          <p:nvPr>
            <p:ph type="sldNum" sz="quarter" idx="10"/>
          </p:nvPr>
        </p:nvSpPr>
        <p:spPr/>
        <p:txBody>
          <a:bodyPr/>
          <a:lstStyle/>
          <a:p>
            <a:fld id="{52377DFF-63D3-1945-A5B5-1C1E42DDECAE}" type="slidenum">
              <a:rPr lang="en-US" smtClean="0"/>
              <a:t>26</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Love her or hate her, there’s no arguing she’s complicated, multi-dimensional.</a:t>
            </a:r>
          </a:p>
          <a:p>
            <a:pPr marL="171450" lvl="0" indent="-171450">
              <a:buFont typeface="Arial"/>
              <a:buChar char="•"/>
            </a:pPr>
            <a:r>
              <a:rPr lang="en-US" dirty="0" smtClean="0"/>
              <a:t>She has a backstory. She has character arc. And she’s full of inner demons, all of which she denies.</a:t>
            </a:r>
          </a:p>
          <a:p>
            <a:pPr marL="171450" lvl="0" indent="-171450">
              <a:buFont typeface="Arial"/>
              <a:buChar char="•"/>
            </a:pPr>
            <a:r>
              <a:rPr lang="en-US" dirty="0" smtClean="0"/>
              <a:t>We can relate to her, or at least empathize with her, and she is full of sub-text.</a:t>
            </a:r>
          </a:p>
          <a:p>
            <a:pPr marL="171450" lvl="0" indent="-171450">
              <a:buFont typeface="Arial"/>
              <a:buChar char="•"/>
            </a:pPr>
            <a:r>
              <a:rPr lang="en-US" dirty="0" smtClean="0"/>
              <a:t>The ending isn’t written yet, and the ending is where true, third-dimension character emerges.</a:t>
            </a:r>
          </a:p>
          <a:p>
            <a:pPr marL="171450" lvl="0" indent="-171450">
              <a:buFont typeface="Arial"/>
              <a:buChar char="•"/>
            </a:pPr>
            <a:r>
              <a:rPr lang="en-US" dirty="0" smtClean="0"/>
              <a:t>The character is never the story. The character is our window </a:t>
            </a:r>
            <a:r>
              <a:rPr lang="en-US" i="1" dirty="0" smtClean="0"/>
              <a:t>into</a:t>
            </a:r>
            <a:r>
              <a:rPr lang="en-US" dirty="0" smtClean="0"/>
              <a:t> the story. It’s the character that draws us in, and it’s </a:t>
            </a:r>
            <a:r>
              <a:rPr lang="en-US" i="1" dirty="0" smtClean="0"/>
              <a:t>what happens</a:t>
            </a:r>
            <a:r>
              <a:rPr lang="en-US" dirty="0" smtClean="0"/>
              <a:t> to the character that provides the stage for us to see who he is.</a:t>
            </a:r>
          </a:p>
        </p:txBody>
      </p:sp>
      <p:sp>
        <p:nvSpPr>
          <p:cNvPr id="4" name="Slide Number Placeholder 3"/>
          <p:cNvSpPr>
            <a:spLocks noGrp="1"/>
          </p:cNvSpPr>
          <p:nvPr>
            <p:ph type="sldNum" sz="quarter" idx="10"/>
          </p:nvPr>
        </p:nvSpPr>
        <p:spPr/>
        <p:txBody>
          <a:bodyPr/>
          <a:lstStyle/>
          <a:p>
            <a:fld id="{52377DFF-63D3-1945-A5B5-1C1E42DDECAE}" type="slidenum">
              <a:rPr lang="en-US" smtClean="0"/>
              <a:t>27</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Theme is what your story </a:t>
            </a:r>
            <a:r>
              <a:rPr lang="en-US" i="1" dirty="0" smtClean="0"/>
              <a:t>means</a:t>
            </a:r>
            <a:r>
              <a:rPr lang="en-US" dirty="0" smtClean="0"/>
              <a:t>. How it </a:t>
            </a:r>
            <a:r>
              <a:rPr lang="en-US" i="1" dirty="0" smtClean="0"/>
              <a:t>relates</a:t>
            </a:r>
            <a:r>
              <a:rPr lang="en-US" dirty="0" smtClean="0"/>
              <a:t> to reality and life in general. What is says about life and the infinite roster of issues, facets, challenges and experiences it presents. Theme can be a broad topical arena, or it can be a specific stance on anything human beings experience in life.</a:t>
            </a:r>
          </a:p>
          <a:p>
            <a:pPr marL="171450" lvl="0" indent="-171450">
              <a:buFont typeface="Arial"/>
              <a:buChar char="•"/>
            </a:pPr>
            <a:r>
              <a:rPr lang="en-US" dirty="0" smtClean="0"/>
              <a:t>It can be a principle or an inevitable stage of growing up. It can be subtle or it can be on the nose. It can be contextual, or it can be the centerpiece of the story. And because it can be all of these things, or seemingly none of them yet strangely moving, it is often confusing to writers who can’t quite grasp what it means to the craft of storytelling.</a:t>
            </a:r>
          </a:p>
          <a:p>
            <a:pPr marL="171450" lvl="0" indent="-171450">
              <a:buFont typeface="Arial"/>
              <a:buChar char="•"/>
            </a:pPr>
            <a:r>
              <a:rPr lang="en-US" dirty="0" smtClean="0"/>
              <a:t>Theme is the </a:t>
            </a:r>
            <a:r>
              <a:rPr lang="en-US" i="1" dirty="0" smtClean="0"/>
              <a:t>relevance</a:t>
            </a:r>
            <a:r>
              <a:rPr lang="en-US" dirty="0" smtClean="0"/>
              <a:t> of your story to life—to reality, as reflected in your fiction. Theme is love and hate, the folly of youth, the treachery of commerce, the minefield of marriage, the veracity of religion, heaven and hell, past and future, science versus nature, betrayal, friendship, loyalty, Machiavellian agenda, wealth and poverty, mercy and courage and wisdom and greed and lust and laughter.</a:t>
            </a:r>
          </a:p>
          <a:p>
            <a:pPr marL="171450" lvl="0" indent="-171450">
              <a:buFont typeface="Arial"/>
              <a:buChar char="•"/>
            </a:pPr>
            <a:r>
              <a:rPr lang="en-US" dirty="0" smtClean="0"/>
              <a:t>The story has to pierce the heart of the reader. A great story is always entertaining… and always relevant to life on a personal level.</a:t>
            </a:r>
          </a:p>
          <a:p>
            <a:pPr marL="171450" lvl="0" indent="-171450">
              <a:buFont typeface="Arial"/>
              <a:buChar char="•"/>
            </a:pPr>
            <a:r>
              <a:rPr lang="en-US" dirty="0" smtClean="0"/>
              <a:t>The theme may not emerge until after you’ve written your first draft.</a:t>
            </a:r>
          </a:p>
        </p:txBody>
      </p:sp>
      <p:sp>
        <p:nvSpPr>
          <p:cNvPr id="4" name="Slide Number Placeholder 3"/>
          <p:cNvSpPr>
            <a:spLocks noGrp="1"/>
          </p:cNvSpPr>
          <p:nvPr>
            <p:ph type="sldNum" sz="quarter" idx="10"/>
          </p:nvPr>
        </p:nvSpPr>
        <p:spPr/>
        <p:txBody>
          <a:bodyPr/>
          <a:lstStyle/>
          <a:p>
            <a:fld id="{52377DFF-63D3-1945-A5B5-1C1E42DDECAE}" type="slidenum">
              <a:rPr lang="en-US" smtClean="0"/>
              <a:t>28</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29</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30</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31</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r>
              <a:rPr lang="en-US" dirty="0" smtClean="0"/>
              <a:t>It’s all about the story… until the voice detracts from it. In that case it’s a deal killer.</a:t>
            </a:r>
          </a:p>
          <a:p>
            <a:pPr marL="171450" lvl="0" indent="-171450">
              <a:buFont typeface="Arial"/>
              <a:buChar char="•"/>
            </a:pPr>
            <a:r>
              <a:rPr lang="en-US" dirty="0" smtClean="0"/>
              <a:t>Voice is not only a unique way of putting words together, but a unique sensibility, a distinctive way of looking at the world, an outlook that enriches an author’s work. We want to read an author who is like no other. An original. A standout. A voice.</a:t>
            </a:r>
          </a:p>
          <a:p>
            <a:pPr marL="171450" lvl="0" indent="-171450">
              <a:buFont typeface="Arial"/>
              <a:buChar char="•"/>
            </a:pPr>
            <a:r>
              <a:rPr lang="en-US" dirty="0" smtClean="0"/>
              <a:t>How can you develop your voice? To some extent it happens all by itself. Stories come from the subconscious. What drives you to write, to some extent, are your own unresolved inner conflicts. Have you noticed your favorite authors have character types that recur? Plot turns that feel familiar? Descriptive details that you would swear you have read before? That is the subconscious at work.</a:t>
            </a:r>
          </a:p>
          <a:p>
            <a:pPr marL="171450" lvl="0" indent="-171450">
              <a:buFont typeface="Arial"/>
              <a:buChar char="•"/>
            </a:pPr>
            <a:r>
              <a:rPr lang="en-US" dirty="0" smtClean="0"/>
              <a:t>You can facilitate voice by giving yourself the freedom to say things in your own unique way. You do not talk exactly like anyone else, right? Why should you write like everyone else?</a:t>
            </a:r>
          </a:p>
        </p:txBody>
      </p:sp>
      <p:sp>
        <p:nvSpPr>
          <p:cNvPr id="4" name="Slide Number Placeholder 3"/>
          <p:cNvSpPr>
            <a:spLocks noGrp="1"/>
          </p:cNvSpPr>
          <p:nvPr>
            <p:ph type="sldNum" sz="quarter" idx="10"/>
          </p:nvPr>
        </p:nvSpPr>
        <p:spPr/>
        <p:txBody>
          <a:bodyPr/>
          <a:lstStyle/>
          <a:p>
            <a:fld id="{52377DFF-63D3-1945-A5B5-1C1E42DDECAE}" type="slidenum">
              <a:rPr lang="en-US" smtClean="0"/>
              <a:t>32</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33</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34</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35</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36</a:t>
            </a:fld>
            <a:endParaRPr lang="en-US"/>
          </a:p>
        </p:txBody>
      </p:sp>
    </p:spTree>
    <p:extLst>
      <p:ext uri="{BB962C8B-B14F-4D97-AF65-F5344CB8AC3E}">
        <p14:creationId xmlns:p14="http://schemas.microsoft.com/office/powerpoint/2010/main" val="3338662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3063" y="514350"/>
            <a:ext cx="3317875" cy="2571750"/>
          </a:xfrm>
        </p:spPr>
      </p:sp>
      <p:sp>
        <p:nvSpPr>
          <p:cNvPr id="3" name="Notes Placeholder 2"/>
          <p:cNvSpPr>
            <a:spLocks noGrp="1"/>
          </p:cNvSpPr>
          <p:nvPr>
            <p:ph type="body" idx="1"/>
          </p:nvPr>
        </p:nvSpPr>
        <p:spPr/>
        <p:txBody>
          <a:bodyPr/>
          <a:lstStyle/>
          <a:p>
            <a:pPr marL="171450" lvl="0" indent="-171450">
              <a:buFont typeface="Arial"/>
              <a:buChar char="•"/>
            </a:pPr>
            <a:endParaRPr lang="en-US" dirty="0" smtClean="0"/>
          </a:p>
        </p:txBody>
      </p:sp>
      <p:sp>
        <p:nvSpPr>
          <p:cNvPr id="4" name="Slide Number Placeholder 3"/>
          <p:cNvSpPr>
            <a:spLocks noGrp="1"/>
          </p:cNvSpPr>
          <p:nvPr>
            <p:ph type="sldNum" sz="quarter" idx="10"/>
          </p:nvPr>
        </p:nvSpPr>
        <p:spPr/>
        <p:txBody>
          <a:bodyPr/>
          <a:lstStyle/>
          <a:p>
            <a:fld id="{52377DFF-63D3-1945-A5B5-1C1E42DDECAE}" type="slidenum">
              <a:rPr lang="en-US" smtClean="0"/>
              <a:t>37</a:t>
            </a:fld>
            <a:endParaRPr lang="en-US"/>
          </a:p>
        </p:txBody>
      </p:sp>
    </p:spTree>
    <p:extLst>
      <p:ext uri="{BB962C8B-B14F-4D97-AF65-F5344CB8AC3E}">
        <p14:creationId xmlns:p14="http://schemas.microsoft.com/office/powerpoint/2010/main" val="3338662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778824"/>
            <a:ext cx="4038600" cy="964565"/>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748019"/>
            <a:ext cx="4038600" cy="773505"/>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639828"/>
            <a:ext cx="1232647" cy="377296"/>
          </a:xfrm>
        </p:spPr>
        <p:txBody>
          <a:bodyPr/>
          <a:lstStyle>
            <a:lvl1pPr algn="l">
              <a:defRPr/>
            </a:lvl1p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a:xfrm>
            <a:off x="6311153" y="6639828"/>
            <a:ext cx="2617694" cy="377296"/>
          </a:xfrm>
        </p:spPr>
        <p:txBody>
          <a:bodyPr/>
          <a:lstStyle>
            <a:lvl1pPr algn="r">
              <a:defRPr/>
            </a:lvl1pPr>
          </a:lstStyle>
          <a:p>
            <a:endParaRPr lang="en-US"/>
          </a:p>
        </p:txBody>
      </p:sp>
      <p:sp>
        <p:nvSpPr>
          <p:cNvPr id="7" name="Rectangle 6"/>
          <p:cNvSpPr/>
          <p:nvPr/>
        </p:nvSpPr>
        <p:spPr>
          <a:xfrm>
            <a:off x="282575" y="236220"/>
            <a:ext cx="4235450" cy="4327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456688"/>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24388" y="236220"/>
            <a:ext cx="2057400" cy="21070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456688"/>
            <a:ext cx="2057400" cy="21070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5" y="138954"/>
            <a:ext cx="7556313" cy="1028251"/>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67205"/>
            <a:ext cx="7558960" cy="800523"/>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778824"/>
            <a:ext cx="4038600" cy="964565"/>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748019"/>
            <a:ext cx="4038600" cy="773505"/>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639828"/>
            <a:ext cx="1232647" cy="377296"/>
          </a:xfrm>
        </p:spPr>
        <p:txBody>
          <a:bodyPr/>
          <a:lstStyle>
            <a:lvl1pPr algn="l">
              <a:defRPr/>
            </a:lvl1p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a:xfrm>
            <a:off x="6311153" y="6639828"/>
            <a:ext cx="2617694" cy="377296"/>
          </a:xfrm>
        </p:spPr>
        <p:txBody>
          <a:bodyPr/>
          <a:lstStyle>
            <a:lvl1pPr algn="r">
              <a:defRPr/>
            </a:lvl1pPr>
          </a:lstStyle>
          <a:p>
            <a:endParaRPr lang="en-US"/>
          </a:p>
        </p:txBody>
      </p:sp>
      <p:sp>
        <p:nvSpPr>
          <p:cNvPr id="7" name="Rectangle 6"/>
          <p:cNvSpPr/>
          <p:nvPr/>
        </p:nvSpPr>
        <p:spPr>
          <a:xfrm>
            <a:off x="282575" y="236220"/>
            <a:ext cx="4235450" cy="4327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456688"/>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36220"/>
            <a:ext cx="2057400" cy="210708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456688"/>
            <a:ext cx="2057400" cy="210708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838811"/>
            <a:ext cx="3086100" cy="210893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36220"/>
            <a:ext cx="8200930"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228340"/>
            <a:ext cx="5638800" cy="1407478"/>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645661"/>
            <a:ext cx="5638800" cy="1550193"/>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457067"/>
            <a:ext cx="1474694" cy="377296"/>
          </a:xfrm>
        </p:spPr>
        <p:txBody>
          <a:bodyPr/>
          <a:lstStyle>
            <a:lvl1pPr algn="l">
              <a:defRPr>
                <a:solidFill>
                  <a:schemeClr val="bg1"/>
                </a:solidFill>
              </a:defRPr>
            </a:lvl1p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a:xfrm>
            <a:off x="2286000" y="6457067"/>
            <a:ext cx="5638800" cy="377296"/>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457067"/>
            <a:ext cx="554038" cy="377296"/>
          </a:xfrm>
        </p:spPr>
        <p:txBody>
          <a:bodyPr/>
          <a:lstStyle/>
          <a:p>
            <a:fld id="{162F1D00-BD13-4404-86B0-79703945A0A7}" type="slidenum">
              <a:rPr lang="en-US" smtClean="0"/>
              <a:t>‹#›</a:t>
            </a:fld>
            <a:endParaRPr lang="en-US"/>
          </a:p>
        </p:txBody>
      </p:sp>
      <p:sp>
        <p:nvSpPr>
          <p:cNvPr id="8" name="TextBox 7"/>
          <p:cNvSpPr txBox="1"/>
          <p:nvPr/>
        </p:nvSpPr>
        <p:spPr>
          <a:xfrm>
            <a:off x="2003613" y="3214447"/>
            <a:ext cx="260909" cy="636071"/>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1" y="236220"/>
            <a:ext cx="212725" cy="65567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1" y="291993"/>
            <a:ext cx="642097"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91993"/>
            <a:ext cx="91440" cy="16535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528944"/>
            <a:ext cx="3657600" cy="3801424"/>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528944"/>
            <a:ext cx="3657600" cy="3801424"/>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139876"/>
            <a:ext cx="3657600" cy="333487"/>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139876"/>
            <a:ext cx="3657600" cy="333487"/>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2052162"/>
            <a:ext cx="7569157"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8" y="4303797"/>
            <a:ext cx="7569157"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50309"/>
            <a:ext cx="554038" cy="377296"/>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2052162"/>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2052162"/>
            <a:ext cx="3657600" cy="427820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308653"/>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1" y="2052162"/>
            <a:ext cx="3657413"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1" y="4303797"/>
            <a:ext cx="3657413"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2052162"/>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308653"/>
            <a:ext cx="3657600" cy="2031492"/>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6" y="236220"/>
            <a:ext cx="3451225"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657475"/>
            <a:ext cx="3255264" cy="1200785"/>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6" y="282152"/>
            <a:ext cx="4597399" cy="6048217"/>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858261"/>
            <a:ext cx="3255264"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a:xfrm>
            <a:off x="3859306" y="6637705"/>
            <a:ext cx="3316941" cy="377296"/>
          </a:xfrm>
        </p:spPr>
        <p:txBody>
          <a:bodyPr/>
          <a:lstStyle/>
          <a:p>
            <a:endParaRPr lang="en-US"/>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228340"/>
            <a:ext cx="3898272" cy="90058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36220"/>
            <a:ext cx="3460658" cy="65567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4128928"/>
            <a:ext cx="3898272" cy="2219484"/>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a:xfrm>
            <a:off x="4191000" y="6637705"/>
            <a:ext cx="3005138" cy="377296"/>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48308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6" y="4571551"/>
            <a:ext cx="6191157" cy="86150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36220"/>
            <a:ext cx="6378389" cy="4327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6" y="5433059"/>
            <a:ext cx="6191157" cy="915353"/>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36220"/>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456688"/>
            <a:ext cx="2057400" cy="21070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78721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5" y="236220"/>
            <a:ext cx="6387167"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657475"/>
            <a:ext cx="6181611" cy="1200785"/>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858261"/>
            <a:ext cx="6179566"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443461"/>
            <a:ext cx="1348398" cy="377296"/>
          </a:xfrm>
        </p:spPr>
        <p:txBody>
          <a:bodyPr/>
          <a:lstStyle>
            <a:lvl1pPr>
              <a:defRPr>
                <a:solidFill>
                  <a:schemeClr val="bg1"/>
                </a:solidFill>
              </a:defRPr>
            </a:lvl1p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a:xfrm>
            <a:off x="381096" y="6443461"/>
            <a:ext cx="4648105" cy="377296"/>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454105"/>
            <a:ext cx="2057400" cy="210708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686605"/>
            <a:ext cx="2057400" cy="210708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36220"/>
            <a:ext cx="4235450" cy="6556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657475"/>
            <a:ext cx="4016633" cy="1200785"/>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858261"/>
            <a:ext cx="4015304" cy="247210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443461"/>
            <a:ext cx="1348398" cy="377296"/>
          </a:xfrm>
        </p:spPr>
        <p:txBody>
          <a:bodyPr/>
          <a:lstStyle>
            <a:lvl1pPr>
              <a:defRPr>
                <a:solidFill>
                  <a:schemeClr val="bg1"/>
                </a:solidFill>
              </a:defRPr>
            </a:lvl1p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a:xfrm>
            <a:off x="381096" y="6443461"/>
            <a:ext cx="2590705" cy="377296"/>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2" y="180640"/>
            <a:ext cx="413309" cy="8586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36220"/>
            <a:ext cx="2057400" cy="21070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685884"/>
            <a:ext cx="2057400" cy="21070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36220"/>
            <a:ext cx="2057400" cy="210708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461052"/>
            <a:ext cx="2057400" cy="210708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461051"/>
            <a:ext cx="2057400" cy="43275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228340"/>
            <a:ext cx="3108960" cy="900589"/>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444090"/>
            <a:ext cx="4240119" cy="4327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4128928"/>
            <a:ext cx="3108960" cy="2219484"/>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637705"/>
            <a:ext cx="1537447" cy="377296"/>
          </a:xfrm>
        </p:spPr>
        <p:txBody>
          <a:bodyPr/>
          <a:lstStyle/>
          <a:p>
            <a:fld id="{D728701E-CAF4-4159-9B3E-41C86DFFA30D}" type="datetimeFigureOut">
              <a:rPr lang="en-US" smtClean="0"/>
              <a:t>6/20/16</a:t>
            </a:fld>
            <a:endParaRPr lang="en-US"/>
          </a:p>
        </p:txBody>
      </p:sp>
      <p:sp>
        <p:nvSpPr>
          <p:cNvPr id="6" name="Footer Placeholder 5"/>
          <p:cNvSpPr>
            <a:spLocks noGrp="1"/>
          </p:cNvSpPr>
          <p:nvPr>
            <p:ph type="ftr" sz="quarter" idx="11"/>
          </p:nvPr>
        </p:nvSpPr>
        <p:spPr>
          <a:xfrm>
            <a:off x="4191000" y="6637705"/>
            <a:ext cx="3005138" cy="377296"/>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483088"/>
            <a:ext cx="220568" cy="381643"/>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36220"/>
            <a:ext cx="2057400" cy="210708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36220"/>
            <a:ext cx="2057400" cy="210708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91993"/>
            <a:ext cx="685800" cy="165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6" y="236220"/>
            <a:ext cx="260909" cy="572465"/>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91993"/>
            <a:ext cx="685800" cy="3122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86567"/>
            <a:ext cx="681318" cy="5343803"/>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90715"/>
            <a:ext cx="6858000" cy="535769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88763" y="589624"/>
            <a:ext cx="269606"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9307" y="500230"/>
            <a:ext cx="7556313" cy="1153310"/>
          </a:xfrm>
          <a:prstGeom prst="rect">
            <a:avLst/>
          </a:prstGeom>
        </p:spPr>
        <p:txBody>
          <a:bodyPr vert="horz" lIns="91440" tIns="45720" rIns="91440" bIns="45720" rtlCol="0" anchor="t"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819307" y="2047241"/>
            <a:ext cx="7556313" cy="428312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637705"/>
            <a:ext cx="2133600" cy="377296"/>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6/20/16</a:t>
            </a:fld>
            <a:endParaRPr lang="en-US"/>
          </a:p>
        </p:txBody>
      </p:sp>
      <p:sp>
        <p:nvSpPr>
          <p:cNvPr id="5" name="Footer Placeholder 4"/>
          <p:cNvSpPr>
            <a:spLocks noGrp="1"/>
          </p:cNvSpPr>
          <p:nvPr>
            <p:ph type="ftr" sz="quarter" idx="3"/>
          </p:nvPr>
        </p:nvSpPr>
        <p:spPr>
          <a:xfrm>
            <a:off x="201706" y="6637705"/>
            <a:ext cx="6122894" cy="377296"/>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50309"/>
            <a:ext cx="554038" cy="377296"/>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42632" y="4778824"/>
            <a:ext cx="5296568" cy="964565"/>
          </a:xfrm>
        </p:spPr>
        <p:txBody>
          <a:bodyPr>
            <a:noAutofit/>
          </a:bodyPr>
          <a:lstStyle/>
          <a:p>
            <a:r>
              <a:rPr lang="en-US" sz="4800" dirty="0" smtClean="0">
                <a:solidFill>
                  <a:schemeClr val="tx1"/>
                </a:solidFill>
              </a:rPr>
              <a:t>Story Architecture</a:t>
            </a:r>
            <a:endParaRPr lang="en-US" sz="4800" dirty="0">
              <a:solidFill>
                <a:schemeClr val="tx1"/>
              </a:solidFill>
            </a:endParaRPr>
          </a:p>
        </p:txBody>
      </p:sp>
      <p:sp>
        <p:nvSpPr>
          <p:cNvPr id="3" name="Subtitle 2"/>
          <p:cNvSpPr>
            <a:spLocks noGrp="1"/>
          </p:cNvSpPr>
          <p:nvPr>
            <p:ph type="subTitle" idx="1"/>
          </p:nvPr>
        </p:nvSpPr>
        <p:spPr>
          <a:xfrm>
            <a:off x="3557376" y="5761833"/>
            <a:ext cx="4038600" cy="773505"/>
          </a:xfrm>
        </p:spPr>
        <p:txBody>
          <a:bodyPr>
            <a:normAutofit/>
          </a:bodyPr>
          <a:lstStyle/>
          <a:p>
            <a:r>
              <a:rPr lang="en-US" sz="4000" dirty="0" smtClean="0">
                <a:solidFill>
                  <a:schemeClr val="accent2">
                    <a:lumMod val="75000"/>
                    <a:lumOff val="25000"/>
                  </a:schemeClr>
                </a:solidFill>
              </a:rPr>
              <a:t>Sally Bosco</a:t>
            </a:r>
            <a:endParaRPr lang="en-US" sz="4000" dirty="0">
              <a:solidFill>
                <a:schemeClr val="accent2">
                  <a:lumMod val="75000"/>
                  <a:lumOff val="25000"/>
                </a:schemeClr>
              </a:solidFill>
            </a:endParaRPr>
          </a:p>
        </p:txBody>
      </p:sp>
    </p:spTree>
    <p:extLst>
      <p:ext uri="{BB962C8B-B14F-4D97-AF65-F5344CB8AC3E}">
        <p14:creationId xmlns:p14="http://schemas.microsoft.com/office/powerpoint/2010/main" val="15311218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Story structure vs. </a:t>
            </a:r>
            <a:r>
              <a:rPr lang="en-US" dirty="0" smtClean="0"/>
              <a:t>Story Architecture</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smtClean="0"/>
              <a:t>In </a:t>
            </a:r>
            <a:r>
              <a:rPr lang="en-US" sz="2400" dirty="0"/>
              <a:t>order to have solid story structure, your must first create the underlying framework. Otherwise it’s like trying to put clothes on a jellyfish.</a:t>
            </a:r>
          </a:p>
          <a:p>
            <a:pPr lvl="0"/>
            <a:r>
              <a:rPr lang="en-US" sz="2400" dirty="0"/>
              <a:t>Structure is the foundation, girders, support beams that allows a building to stand upright.</a:t>
            </a:r>
          </a:p>
          <a:p>
            <a:pPr lvl="0"/>
            <a:r>
              <a:rPr lang="en-US" sz="2400" dirty="0"/>
              <a:t>But structure is bland without art.</a:t>
            </a:r>
          </a:p>
          <a:p>
            <a:pPr lvl="0"/>
            <a:r>
              <a:rPr lang="en-US" sz="2400" dirty="0"/>
              <a:t>Architecture describes the artful aesthetic of a building</a:t>
            </a:r>
            <a:r>
              <a:rPr lang="en-US" sz="2400" dirty="0" smtClean="0"/>
              <a:t>.</a:t>
            </a:r>
            <a:endParaRPr lang="en-US" sz="2400" dirty="0"/>
          </a:p>
        </p:txBody>
      </p:sp>
    </p:spTree>
    <p:extLst>
      <p:ext uri="{BB962C8B-B14F-4D97-AF65-F5344CB8AC3E}">
        <p14:creationId xmlns:p14="http://schemas.microsoft.com/office/powerpoint/2010/main" val="191003150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Story structure vs. </a:t>
            </a:r>
            <a:r>
              <a:rPr lang="en-US" dirty="0" smtClean="0"/>
              <a:t>Story Architecture</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a:t>Structure = your local DMV </a:t>
            </a:r>
          </a:p>
        </p:txBody>
      </p:sp>
      <p:pic>
        <p:nvPicPr>
          <p:cNvPr id="4" name="Picture 3" descr="dmv.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769" y="2854586"/>
            <a:ext cx="5802190" cy="3645323"/>
          </a:xfrm>
          <a:prstGeom prst="rect">
            <a:avLst/>
          </a:prstGeom>
        </p:spPr>
      </p:pic>
    </p:spTree>
    <p:extLst>
      <p:ext uri="{BB962C8B-B14F-4D97-AF65-F5344CB8AC3E}">
        <p14:creationId xmlns:p14="http://schemas.microsoft.com/office/powerpoint/2010/main" val="23658374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Zaha-Hadid-Heydar-Aliyev-Center-Azerbaij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8791" y="4199466"/>
            <a:ext cx="4006006" cy="2662396"/>
          </a:xfrm>
          <a:prstGeom prst="rect">
            <a:avLst/>
          </a:prstGeom>
        </p:spPr>
      </p:pic>
      <p:sp>
        <p:nvSpPr>
          <p:cNvPr id="2" name="Title 1"/>
          <p:cNvSpPr>
            <a:spLocks noGrp="1"/>
          </p:cNvSpPr>
          <p:nvPr>
            <p:ph type="title"/>
          </p:nvPr>
        </p:nvSpPr>
        <p:spPr/>
        <p:txBody>
          <a:bodyPr/>
          <a:lstStyle/>
          <a:p>
            <a:pPr lvl="0"/>
            <a:r>
              <a:rPr lang="en-US" dirty="0"/>
              <a:t>Story structure vs. </a:t>
            </a:r>
            <a:r>
              <a:rPr lang="en-US" dirty="0" smtClean="0"/>
              <a:t/>
            </a:r>
            <a:br>
              <a:rPr lang="en-US" dirty="0" smtClean="0"/>
            </a:br>
            <a:r>
              <a:rPr lang="en-US" dirty="0" smtClean="0"/>
              <a:t>Story Architecture</a:t>
            </a:r>
            <a:r>
              <a:rPr lang="en-US" dirty="0"/>
              <a:t/>
            </a:r>
            <a:br>
              <a:rPr lang="en-US" dirty="0"/>
            </a:br>
            <a:endParaRPr lang="en-US" dirty="0"/>
          </a:p>
        </p:txBody>
      </p:sp>
      <p:sp>
        <p:nvSpPr>
          <p:cNvPr id="3" name="Content Placeholder 2"/>
          <p:cNvSpPr>
            <a:spLocks noGrp="1"/>
          </p:cNvSpPr>
          <p:nvPr>
            <p:ph idx="1"/>
          </p:nvPr>
        </p:nvSpPr>
        <p:spPr>
          <a:xfrm>
            <a:off x="779203" y="1784777"/>
            <a:ext cx="7556313" cy="4283128"/>
          </a:xfrm>
        </p:spPr>
        <p:txBody>
          <a:bodyPr/>
          <a:lstStyle/>
          <a:p>
            <a:pPr lvl="0"/>
            <a:r>
              <a:rPr lang="en-US" sz="2400" dirty="0"/>
              <a:t>Architecture </a:t>
            </a:r>
            <a:r>
              <a:rPr lang="en-US" sz="2400" dirty="0" smtClean="0"/>
              <a:t>= Art = Falling Water by Frank Lloyd Wright, </a:t>
            </a:r>
            <a:r>
              <a:rPr lang="en-US" sz="2400" dirty="0" err="1" smtClean="0"/>
              <a:t>Taj</a:t>
            </a:r>
            <a:r>
              <a:rPr lang="en-US" sz="2400" dirty="0" smtClean="0"/>
              <a:t> </a:t>
            </a:r>
            <a:r>
              <a:rPr lang="en-US" sz="2400" dirty="0" err="1" smtClean="0"/>
              <a:t>Mahal</a:t>
            </a:r>
            <a:r>
              <a:rPr lang="en-US" sz="2400" dirty="0" smtClean="0"/>
              <a:t> or </a:t>
            </a:r>
            <a:r>
              <a:rPr lang="en-US" sz="2400" dirty="0" err="1" smtClean="0"/>
              <a:t>Zaha</a:t>
            </a:r>
            <a:r>
              <a:rPr lang="en-US" sz="2400" dirty="0" smtClean="0"/>
              <a:t> </a:t>
            </a:r>
            <a:r>
              <a:rPr lang="en-US" sz="2400" dirty="0" err="1" smtClean="0"/>
              <a:t>Hadid</a:t>
            </a:r>
            <a:r>
              <a:rPr lang="en-US" sz="2400" dirty="0" smtClean="0"/>
              <a:t>.</a:t>
            </a:r>
            <a:endParaRPr lang="en-US" sz="2400" dirty="0"/>
          </a:p>
          <a:p>
            <a:endParaRPr lang="en-US" dirty="0"/>
          </a:p>
        </p:txBody>
      </p:sp>
      <p:pic>
        <p:nvPicPr>
          <p:cNvPr id="5" name="Picture 4" descr="falling wat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121" y="2867396"/>
            <a:ext cx="3395721" cy="2339274"/>
          </a:xfrm>
          <a:prstGeom prst="rect">
            <a:avLst/>
          </a:prstGeom>
        </p:spPr>
      </p:pic>
      <p:pic>
        <p:nvPicPr>
          <p:cNvPr id="6" name="Picture 5" descr="taj-maha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0005" y="2867396"/>
            <a:ext cx="3626783" cy="2339274"/>
          </a:xfrm>
          <a:prstGeom prst="rect">
            <a:avLst/>
          </a:prstGeom>
        </p:spPr>
      </p:pic>
    </p:spTree>
    <p:extLst>
      <p:ext uri="{BB962C8B-B14F-4D97-AF65-F5344CB8AC3E}">
        <p14:creationId xmlns:p14="http://schemas.microsoft.com/office/powerpoint/2010/main" val="3553593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Basic Four Part Model</a:t>
            </a:r>
            <a:endParaRPr lang="en-US" dirty="0"/>
          </a:p>
        </p:txBody>
      </p:sp>
      <p:graphicFrame>
        <p:nvGraphicFramePr>
          <p:cNvPr id="18" name="Table 17"/>
          <p:cNvGraphicFramePr>
            <a:graphicFrameLocks noGrp="1"/>
          </p:cNvGraphicFramePr>
          <p:nvPr>
            <p:extLst>
              <p:ext uri="{D42A27DB-BD31-4B8C-83A1-F6EECF244321}">
                <p14:modId xmlns:p14="http://schemas.microsoft.com/office/powerpoint/2010/main" val="3359671122"/>
              </p:ext>
            </p:extLst>
          </p:nvPr>
        </p:nvGraphicFramePr>
        <p:xfrm>
          <a:off x="1270000" y="1922181"/>
          <a:ext cx="6499412" cy="4392458"/>
        </p:xfrm>
        <a:graphic>
          <a:graphicData uri="http://schemas.openxmlformats.org/drawingml/2006/table">
            <a:tbl>
              <a:tblPr>
                <a:tableStyleId>{9DCAF9ED-07DC-4A11-8D7F-57B35C25682E}</a:tableStyleId>
              </a:tblPr>
              <a:tblGrid>
                <a:gridCol w="3249706"/>
                <a:gridCol w="3249706"/>
              </a:tblGrid>
              <a:tr h="2196229">
                <a:tc>
                  <a:txBody>
                    <a:bodyPr/>
                    <a:lstStyle/>
                    <a:p>
                      <a:pPr algn="ctr"/>
                      <a:endParaRPr lang="en-US" sz="2500" dirty="0" smtClean="0">
                        <a:latin typeface="Arial Rounded MT Bold"/>
                        <a:cs typeface="Arial Rounded MT Bold"/>
                      </a:endParaRPr>
                    </a:p>
                    <a:p>
                      <a:pPr algn="ctr"/>
                      <a:r>
                        <a:rPr lang="en-US" sz="2500" dirty="0" smtClean="0">
                          <a:latin typeface="Arial Rounded MT Bold"/>
                          <a:cs typeface="Arial Rounded MT Bold"/>
                        </a:rPr>
                        <a:t>Part 1</a:t>
                      </a:r>
                    </a:p>
                    <a:p>
                      <a:pPr algn="ctr"/>
                      <a:r>
                        <a:rPr lang="en-US" sz="2500" dirty="0" smtClean="0">
                          <a:latin typeface="Arial Rounded MT Bold"/>
                          <a:cs typeface="Arial Rounded MT Bold"/>
                        </a:rPr>
                        <a:t>The Setup/Orphan</a:t>
                      </a:r>
                      <a:endParaRPr lang="en-US" sz="2500" dirty="0">
                        <a:latin typeface="Arial Rounded MT Bold"/>
                        <a:cs typeface="Arial Rounded MT Bold"/>
                      </a:endParaRPr>
                    </a:p>
                  </a:txBody>
                  <a:tcPr marT="47244" marB="47244">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Response/Wanderer</a:t>
                      </a:r>
                    </a:p>
                    <a:p>
                      <a:endParaRPr lang="en-US" sz="1900" dirty="0"/>
                    </a:p>
                  </a:txBody>
                  <a:tcPr marT="47244" marB="47244">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1962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Attack/Warrior</a:t>
                      </a:r>
                    </a:p>
                    <a:p>
                      <a:endParaRPr lang="en-US" sz="1900" dirty="0"/>
                    </a:p>
                  </a:txBody>
                  <a:tcPr marT="47244" marB="47244">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Resolution/Martyr</a:t>
                      </a:r>
                    </a:p>
                    <a:p>
                      <a:endParaRPr lang="en-US" sz="1900" dirty="0"/>
                    </a:p>
                  </a:txBody>
                  <a:tcPr marT="47244" marB="47244">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2813026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Definitions</a:t>
            </a:r>
            <a:endParaRPr lang="en-US" dirty="0"/>
          </a:p>
        </p:txBody>
      </p:sp>
      <p:sp>
        <p:nvSpPr>
          <p:cNvPr id="4" name="Content Placeholder 3"/>
          <p:cNvSpPr>
            <a:spLocks noGrp="1"/>
          </p:cNvSpPr>
          <p:nvPr>
            <p:ph idx="1"/>
          </p:nvPr>
        </p:nvSpPr>
        <p:spPr/>
        <p:txBody>
          <a:bodyPr>
            <a:normAutofit fontScale="92500" lnSpcReduction="20000"/>
          </a:bodyPr>
          <a:lstStyle/>
          <a:p>
            <a:pPr lvl="0"/>
            <a:r>
              <a:rPr lang="en-US" b="1" dirty="0" smtClean="0"/>
              <a:t>Plot </a:t>
            </a:r>
            <a:r>
              <a:rPr lang="en-US" b="1" dirty="0"/>
              <a:t>Point:</a:t>
            </a:r>
            <a:r>
              <a:rPr lang="en-US" dirty="0"/>
              <a:t> A plot point, often called a reversal, is a significant event within a plot that spins the action around in another direction</a:t>
            </a:r>
            <a:r>
              <a:rPr lang="en-US" dirty="0" smtClean="0"/>
              <a:t>. </a:t>
            </a:r>
          </a:p>
          <a:p>
            <a:pPr lvl="0"/>
            <a:r>
              <a:rPr lang="en-US" b="1" dirty="0" smtClean="0"/>
              <a:t>First </a:t>
            </a:r>
            <a:r>
              <a:rPr lang="en-US" b="1" dirty="0"/>
              <a:t>Plot Point:</a:t>
            </a:r>
            <a:r>
              <a:rPr lang="en-US" dirty="0"/>
              <a:t> The moment the hero takes on the problem. </a:t>
            </a:r>
            <a:r>
              <a:rPr lang="en-US" dirty="0" smtClean="0"/>
              <a:t>I</a:t>
            </a:r>
          </a:p>
          <a:p>
            <a:pPr lvl="0"/>
            <a:r>
              <a:rPr lang="en-US" b="1" dirty="0" smtClean="0"/>
              <a:t>Pinch </a:t>
            </a:r>
            <a:r>
              <a:rPr lang="en-US" b="1" dirty="0"/>
              <a:t>Point:</a:t>
            </a:r>
            <a:r>
              <a:rPr lang="en-US" dirty="0"/>
              <a:t> is meant to show your readers the powerful forces pushing against your </a:t>
            </a:r>
            <a:r>
              <a:rPr lang="en-US" dirty="0" smtClean="0"/>
              <a:t>hero.</a:t>
            </a:r>
            <a:endParaRPr lang="en-US" dirty="0"/>
          </a:p>
          <a:p>
            <a:pPr lvl="0"/>
            <a:r>
              <a:rPr lang="en-US" b="1" dirty="0"/>
              <a:t>Midpoint:</a:t>
            </a:r>
            <a:r>
              <a:rPr lang="en-US" dirty="0"/>
              <a:t> This is where your character moves from being reactionary to “</a:t>
            </a:r>
            <a:r>
              <a:rPr lang="en-US" dirty="0" err="1"/>
              <a:t>proactionary</a:t>
            </a:r>
            <a:r>
              <a:rPr lang="en-US" dirty="0"/>
              <a:t>.” </a:t>
            </a:r>
            <a:endParaRPr lang="en-US" dirty="0" smtClean="0"/>
          </a:p>
          <a:p>
            <a:pPr lvl="0"/>
            <a:r>
              <a:rPr lang="en-US" b="1" dirty="0" smtClean="0"/>
              <a:t>Second </a:t>
            </a:r>
            <a:r>
              <a:rPr lang="en-US" b="1" dirty="0"/>
              <a:t>Plot Point:</a:t>
            </a:r>
            <a:r>
              <a:rPr lang="en-US" dirty="0"/>
              <a:t> </a:t>
            </a:r>
            <a:r>
              <a:rPr lang="en-US" dirty="0" smtClean="0"/>
              <a:t>This </a:t>
            </a:r>
            <a:r>
              <a:rPr lang="en-US" dirty="0"/>
              <a:t>is where the character knows what needs to be done and then sets out to finish it.</a:t>
            </a:r>
          </a:p>
          <a:p>
            <a:pPr lvl="0"/>
            <a:r>
              <a:rPr lang="en-US" b="1" dirty="0"/>
              <a:t>Resolution:</a:t>
            </a:r>
            <a:r>
              <a:rPr lang="en-US" dirty="0"/>
              <a:t> </a:t>
            </a:r>
            <a:r>
              <a:rPr lang="en-US" dirty="0" smtClean="0"/>
              <a:t>This </a:t>
            </a:r>
            <a:r>
              <a:rPr lang="en-US" dirty="0"/>
              <a:t>is where all the strands of your story’s plot should come together.</a:t>
            </a:r>
          </a:p>
          <a:p>
            <a:endParaRPr lang="en-US" dirty="0"/>
          </a:p>
        </p:txBody>
      </p:sp>
    </p:spTree>
    <p:extLst>
      <p:ext uri="{BB962C8B-B14F-4D97-AF65-F5344CB8AC3E}">
        <p14:creationId xmlns:p14="http://schemas.microsoft.com/office/powerpoint/2010/main" val="6469148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Part 1 – The Setup/Orphan</a:t>
            </a:r>
            <a:r>
              <a:rPr lang="en-US" dirty="0"/>
              <a:t/>
            </a:r>
            <a:br>
              <a:rPr lang="en-US" dirty="0"/>
            </a:br>
            <a:endParaRPr lang="en-US" dirty="0"/>
          </a:p>
        </p:txBody>
      </p:sp>
      <p:sp>
        <p:nvSpPr>
          <p:cNvPr id="4" name="Content Placeholder 3"/>
          <p:cNvSpPr>
            <a:spLocks noGrp="1"/>
          </p:cNvSpPr>
          <p:nvPr>
            <p:ph idx="1"/>
          </p:nvPr>
        </p:nvSpPr>
        <p:spPr/>
        <p:txBody>
          <a:bodyPr>
            <a:normAutofit fontScale="92500" lnSpcReduction="20000"/>
          </a:bodyPr>
          <a:lstStyle/>
          <a:p>
            <a:pPr lvl="0"/>
            <a:r>
              <a:rPr lang="en-US" dirty="0"/>
              <a:t>The </a:t>
            </a:r>
            <a:r>
              <a:rPr lang="en-US" b="1" dirty="0"/>
              <a:t>opening hook </a:t>
            </a:r>
            <a:r>
              <a:rPr lang="en-US" dirty="0"/>
              <a:t>must pose a question. You must pique your readers’ curiosity. </a:t>
            </a:r>
            <a:endParaRPr lang="en-US" dirty="0" smtClean="0"/>
          </a:p>
          <a:p>
            <a:pPr lvl="0"/>
            <a:r>
              <a:rPr lang="en-US" dirty="0" smtClean="0"/>
              <a:t>The </a:t>
            </a:r>
            <a:r>
              <a:rPr lang="en-US" dirty="0"/>
              <a:t>mission of Part 1 is to </a:t>
            </a:r>
            <a:r>
              <a:rPr lang="en-US" b="1" dirty="0"/>
              <a:t>set up </a:t>
            </a:r>
            <a:r>
              <a:rPr lang="en-US" dirty="0"/>
              <a:t>the plot by creating stakes, backstory, and character empathy while foreshadowing the forthcoming conflict.</a:t>
            </a:r>
          </a:p>
          <a:p>
            <a:pPr lvl="0"/>
            <a:r>
              <a:rPr lang="en-US" dirty="0"/>
              <a:t>In Part 1 the hero is an </a:t>
            </a:r>
            <a:r>
              <a:rPr lang="en-US" b="1" dirty="0"/>
              <a:t>orphan</a:t>
            </a:r>
            <a:r>
              <a:rPr lang="en-US" dirty="0"/>
              <a:t> unsure of what will </a:t>
            </a:r>
            <a:r>
              <a:rPr lang="en-US" dirty="0" smtClean="0"/>
              <a:t>happen </a:t>
            </a:r>
            <a:r>
              <a:rPr lang="en-US" dirty="0"/>
              <a:t>next. We feel for him, we empathize with him</a:t>
            </a:r>
            <a:r>
              <a:rPr lang="en-US" dirty="0" smtClean="0"/>
              <a:t>..</a:t>
            </a:r>
            <a:endParaRPr lang="en-US" dirty="0"/>
          </a:p>
          <a:p>
            <a:pPr lvl="0"/>
            <a:r>
              <a:rPr lang="en-US" dirty="0"/>
              <a:t>Part 1 ends when the hero is made aware of the arrival of something new in his </a:t>
            </a:r>
            <a:r>
              <a:rPr lang="en-US" dirty="0" smtClean="0"/>
              <a:t>life that is </a:t>
            </a:r>
            <a:r>
              <a:rPr lang="en-US" dirty="0"/>
              <a:t>very challenging or scary. This is the</a:t>
            </a:r>
            <a:r>
              <a:rPr lang="en-US" b="1" dirty="0"/>
              <a:t> First Plot Point. Everything changes for your character.</a:t>
            </a:r>
            <a:endParaRPr lang="en-US" dirty="0"/>
          </a:p>
          <a:p>
            <a:pPr lvl="0"/>
            <a:r>
              <a:rPr lang="en-US" dirty="0"/>
              <a:t>The character’s reaction to the First Plot Point marks the beginning of Part 2.</a:t>
            </a:r>
          </a:p>
        </p:txBody>
      </p:sp>
    </p:spTree>
    <p:extLst>
      <p:ext uri="{BB962C8B-B14F-4D97-AF65-F5344CB8AC3E}">
        <p14:creationId xmlns:p14="http://schemas.microsoft.com/office/powerpoint/2010/main" val="22166199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The Most Important Moment</a:t>
            </a:r>
            <a:r>
              <a:rPr lang="en-US" b="1" dirty="0"/>
              <a:t>: The First Plot Point</a:t>
            </a:r>
            <a:r>
              <a:rPr lang="en-US" dirty="0"/>
              <a:t/>
            </a:r>
            <a:br>
              <a:rPr lang="en-US" dirty="0"/>
            </a:br>
            <a:endParaRPr lang="en-US" dirty="0"/>
          </a:p>
        </p:txBody>
      </p:sp>
      <p:sp>
        <p:nvSpPr>
          <p:cNvPr id="4" name="Content Placeholder 3"/>
          <p:cNvSpPr>
            <a:spLocks noGrp="1"/>
          </p:cNvSpPr>
          <p:nvPr>
            <p:ph idx="1"/>
          </p:nvPr>
        </p:nvSpPr>
        <p:spPr>
          <a:xfrm>
            <a:off x="859411" y="2047241"/>
            <a:ext cx="7689291" cy="4283128"/>
          </a:xfrm>
        </p:spPr>
        <p:txBody>
          <a:bodyPr>
            <a:normAutofit fontScale="92500"/>
          </a:bodyPr>
          <a:lstStyle/>
          <a:p>
            <a:pPr lvl="0"/>
            <a:r>
              <a:rPr lang="en-US" dirty="0"/>
              <a:t>S</a:t>
            </a:r>
            <a:r>
              <a:rPr lang="en-US" dirty="0" smtClean="0"/>
              <a:t>omething </a:t>
            </a:r>
            <a:r>
              <a:rPr lang="en-US" dirty="0"/>
              <a:t>enters the story in a manner </a:t>
            </a:r>
            <a:r>
              <a:rPr lang="en-US" dirty="0" smtClean="0"/>
              <a:t>that </a:t>
            </a:r>
            <a:r>
              <a:rPr lang="en-US" dirty="0"/>
              <a:t>alters the hero’s status, plans and </a:t>
            </a:r>
            <a:r>
              <a:rPr lang="en-US" dirty="0" smtClean="0"/>
              <a:t>beliefs.</a:t>
            </a:r>
          </a:p>
          <a:p>
            <a:pPr lvl="0"/>
            <a:r>
              <a:rPr lang="en-US" dirty="0" smtClean="0"/>
              <a:t>What </a:t>
            </a:r>
            <a:r>
              <a:rPr lang="en-US" dirty="0"/>
              <a:t>the hero does in response becomes the story’s conflict.</a:t>
            </a:r>
          </a:p>
          <a:p>
            <a:pPr lvl="0"/>
            <a:r>
              <a:rPr lang="en-US" dirty="0" smtClean="0"/>
              <a:t>This </a:t>
            </a:r>
            <a:r>
              <a:rPr lang="en-US" dirty="0"/>
              <a:t>is the moment when everything changes.</a:t>
            </a:r>
          </a:p>
          <a:p>
            <a:pPr lvl="0"/>
            <a:r>
              <a:rPr lang="en-US" dirty="0"/>
              <a:t>W</a:t>
            </a:r>
            <a:r>
              <a:rPr lang="en-US" dirty="0" smtClean="0"/>
              <a:t>hat </a:t>
            </a:r>
            <a:r>
              <a:rPr lang="en-US" dirty="0"/>
              <a:t>the hero thought was true may not be as advertised. </a:t>
            </a:r>
            <a:r>
              <a:rPr lang="en-US" dirty="0" smtClean="0"/>
              <a:t>The </a:t>
            </a:r>
            <a:r>
              <a:rPr lang="en-US" dirty="0"/>
              <a:t>stakes are now on the table.</a:t>
            </a:r>
          </a:p>
          <a:p>
            <a:pPr lvl="0"/>
            <a:r>
              <a:rPr lang="en-US" dirty="0"/>
              <a:t>Everything that happens before the first plot point is a setup for it.</a:t>
            </a:r>
          </a:p>
          <a:p>
            <a:pPr lvl="0"/>
            <a:r>
              <a:rPr lang="en-US" dirty="0"/>
              <a:t>This is the most important moment in your </a:t>
            </a:r>
            <a:r>
              <a:rPr lang="en-US" dirty="0" smtClean="0"/>
              <a:t>story.</a:t>
            </a:r>
            <a:endParaRPr lang="en-US" dirty="0"/>
          </a:p>
          <a:p>
            <a:pPr lvl="0"/>
            <a:r>
              <a:rPr lang="en-US" dirty="0"/>
              <a:t>It </a:t>
            </a:r>
            <a:r>
              <a:rPr lang="en-US" dirty="0" smtClean="0"/>
              <a:t>happens </a:t>
            </a:r>
            <a:r>
              <a:rPr lang="en-US" dirty="0"/>
              <a:t>20 to 25% into the story.</a:t>
            </a:r>
          </a:p>
        </p:txBody>
      </p:sp>
    </p:spTree>
    <p:extLst>
      <p:ext uri="{BB962C8B-B14F-4D97-AF65-F5344CB8AC3E}">
        <p14:creationId xmlns:p14="http://schemas.microsoft.com/office/powerpoint/2010/main" val="40907351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Part 2 – The Response/Wanderer</a:t>
            </a:r>
            <a:endParaRPr lang="en-US" dirty="0"/>
          </a:p>
        </p:txBody>
      </p:sp>
      <p:sp>
        <p:nvSpPr>
          <p:cNvPr id="4" name="Content Placeholder 3"/>
          <p:cNvSpPr>
            <a:spLocks noGrp="1"/>
          </p:cNvSpPr>
          <p:nvPr>
            <p:ph idx="1"/>
          </p:nvPr>
        </p:nvSpPr>
        <p:spPr>
          <a:xfrm>
            <a:off x="792571" y="2047241"/>
            <a:ext cx="7689291" cy="4283128"/>
          </a:xfrm>
        </p:spPr>
        <p:txBody>
          <a:bodyPr>
            <a:normAutofit fontScale="92500" lnSpcReduction="20000"/>
          </a:bodyPr>
          <a:lstStyle/>
          <a:p>
            <a:pPr lvl="0"/>
            <a:r>
              <a:rPr lang="en-US" dirty="0" smtClean="0"/>
              <a:t>In the beginning </a:t>
            </a:r>
            <a:r>
              <a:rPr lang="en-US" dirty="0"/>
              <a:t>of Part </a:t>
            </a:r>
            <a:r>
              <a:rPr lang="en-US" dirty="0" smtClean="0"/>
              <a:t>2, </a:t>
            </a:r>
            <a:r>
              <a:rPr lang="en-US" dirty="0"/>
              <a:t>your character </a:t>
            </a:r>
            <a:r>
              <a:rPr lang="en-US" dirty="0" smtClean="0"/>
              <a:t>is </a:t>
            </a:r>
            <a:r>
              <a:rPr lang="en-US" b="1" dirty="0" smtClean="0"/>
              <a:t>forced </a:t>
            </a:r>
            <a:r>
              <a:rPr lang="en-US" b="1" dirty="0"/>
              <a:t>into irreversible action. </a:t>
            </a:r>
          </a:p>
          <a:p>
            <a:pPr lvl="0"/>
            <a:r>
              <a:rPr lang="en-US" dirty="0"/>
              <a:t>Your </a:t>
            </a:r>
            <a:r>
              <a:rPr lang="en-US" dirty="0" smtClean="0"/>
              <a:t>character is </a:t>
            </a:r>
            <a:r>
              <a:rPr lang="en-US" dirty="0"/>
              <a:t>trying to regain his balance, trying to figure out what happens next. </a:t>
            </a:r>
            <a:r>
              <a:rPr lang="en-US" b="1" dirty="0"/>
              <a:t>The antagonistic force responds</a:t>
            </a:r>
            <a:r>
              <a:rPr lang="en-US" dirty="0"/>
              <a:t>, and he is forced to react.</a:t>
            </a:r>
          </a:p>
          <a:p>
            <a:pPr lvl="0"/>
            <a:r>
              <a:rPr lang="en-US" dirty="0"/>
              <a:t>Whatever the hero needs, there must be something opposing the hero’s quest to achieve it. </a:t>
            </a:r>
            <a:r>
              <a:rPr lang="en-US" b="1" dirty="0"/>
              <a:t>No opposition, no story.</a:t>
            </a:r>
          </a:p>
          <a:p>
            <a:pPr lvl="0"/>
            <a:r>
              <a:rPr lang="en-US" dirty="0"/>
              <a:t>The context to </a:t>
            </a:r>
            <a:r>
              <a:rPr lang="en-US" b="1" dirty="0"/>
              <a:t>every scene</a:t>
            </a:r>
            <a:r>
              <a:rPr lang="en-US" dirty="0"/>
              <a:t> in Part 2 is </a:t>
            </a:r>
            <a:r>
              <a:rPr lang="en-US" b="1" dirty="0"/>
              <a:t>response. </a:t>
            </a:r>
            <a:endParaRPr lang="en-US" b="1" dirty="0" smtClean="0"/>
          </a:p>
          <a:p>
            <a:pPr lvl="0"/>
            <a:r>
              <a:rPr lang="en-US" dirty="0" smtClean="0"/>
              <a:t>In </a:t>
            </a:r>
            <a:r>
              <a:rPr lang="en-US" dirty="0"/>
              <a:t>Part 2, the hero is a </a:t>
            </a:r>
            <a:r>
              <a:rPr lang="en-US" dirty="0" smtClean="0"/>
              <a:t>wanderer. </a:t>
            </a:r>
            <a:r>
              <a:rPr lang="en-US" b="1" dirty="0" smtClean="0"/>
              <a:t>His purpose or quest is just beginning.</a:t>
            </a:r>
          </a:p>
          <a:p>
            <a:pPr lvl="0"/>
            <a:r>
              <a:rPr lang="en-US" dirty="0" smtClean="0"/>
              <a:t>Everything </a:t>
            </a:r>
            <a:r>
              <a:rPr lang="en-US" dirty="0"/>
              <a:t>in part 2 focuses on the hero’s reaction to the new journey, which includes </a:t>
            </a:r>
            <a:r>
              <a:rPr lang="en-US" b="1" dirty="0"/>
              <a:t>his reluctance to accept it.</a:t>
            </a:r>
          </a:p>
        </p:txBody>
      </p:sp>
    </p:spTree>
    <p:extLst>
      <p:ext uri="{BB962C8B-B14F-4D97-AF65-F5344CB8AC3E}">
        <p14:creationId xmlns:p14="http://schemas.microsoft.com/office/powerpoint/2010/main" val="33783827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The First Pinch Point</a:t>
            </a:r>
            <a:endParaRPr lang="en-US" dirty="0"/>
          </a:p>
        </p:txBody>
      </p:sp>
      <p:sp>
        <p:nvSpPr>
          <p:cNvPr id="4" name="Content Placeholder 3"/>
          <p:cNvSpPr>
            <a:spLocks noGrp="1"/>
          </p:cNvSpPr>
          <p:nvPr>
            <p:ph idx="1"/>
          </p:nvPr>
        </p:nvSpPr>
        <p:spPr>
          <a:xfrm>
            <a:off x="779203" y="2047241"/>
            <a:ext cx="7689291" cy="4283128"/>
          </a:xfrm>
        </p:spPr>
        <p:txBody>
          <a:bodyPr>
            <a:normAutofit/>
          </a:bodyPr>
          <a:lstStyle/>
          <a:p>
            <a:r>
              <a:rPr lang="en-US" dirty="0"/>
              <a:t>Definition of a Pinch Point: An </a:t>
            </a:r>
            <a:r>
              <a:rPr lang="en-US" dirty="0" smtClean="0"/>
              <a:t>example </a:t>
            </a:r>
            <a:r>
              <a:rPr lang="en-US" dirty="0"/>
              <a:t>of the </a:t>
            </a:r>
            <a:r>
              <a:rPr lang="en-US" dirty="0" smtClean="0"/>
              <a:t>power </a:t>
            </a:r>
            <a:r>
              <a:rPr lang="en-US" dirty="0"/>
              <a:t>of the </a:t>
            </a:r>
            <a:r>
              <a:rPr lang="en-US" b="1" dirty="0"/>
              <a:t>antagonistic </a:t>
            </a:r>
            <a:r>
              <a:rPr lang="en-US" b="1" dirty="0" smtClean="0"/>
              <a:t>force </a:t>
            </a:r>
            <a:r>
              <a:rPr lang="en-US" dirty="0"/>
              <a:t>that is not filtered by the hero’s experience. The reader sees it herself in direct form</a:t>
            </a:r>
            <a:r>
              <a:rPr lang="en-US" dirty="0" smtClean="0"/>
              <a:t>.</a:t>
            </a:r>
          </a:p>
          <a:p>
            <a:pPr lvl="0"/>
            <a:r>
              <a:rPr lang="en-US" dirty="0" smtClean="0"/>
              <a:t>The </a:t>
            </a:r>
            <a:r>
              <a:rPr lang="en-US" dirty="0"/>
              <a:t>First Pinch Point comes </a:t>
            </a:r>
            <a:r>
              <a:rPr lang="en-US" b="1" dirty="0"/>
              <a:t>halfway through Part 2</a:t>
            </a:r>
            <a:r>
              <a:rPr lang="en-US" dirty="0"/>
              <a:t>. </a:t>
            </a:r>
            <a:endParaRPr lang="en-US" dirty="0" smtClean="0"/>
          </a:p>
          <a:p>
            <a:pPr lvl="0"/>
            <a:r>
              <a:rPr lang="en-US" dirty="0" smtClean="0"/>
              <a:t>The </a:t>
            </a:r>
            <a:r>
              <a:rPr lang="en-US" dirty="0"/>
              <a:t>reader needs a reminder of </a:t>
            </a:r>
            <a:r>
              <a:rPr lang="en-US" dirty="0" smtClean="0"/>
              <a:t>the</a:t>
            </a:r>
            <a:r>
              <a:rPr lang="en-US" b="1" dirty="0" smtClean="0"/>
              <a:t> </a:t>
            </a:r>
            <a:r>
              <a:rPr lang="en-US" b="1" dirty="0"/>
              <a:t>unseen monster we know is under the bed.</a:t>
            </a:r>
          </a:p>
          <a:p>
            <a:pPr lvl="0"/>
            <a:r>
              <a:rPr lang="en-US" dirty="0"/>
              <a:t>Sooner or later </a:t>
            </a:r>
            <a:r>
              <a:rPr lang="en-US" b="1" dirty="0"/>
              <a:t>the reader—not the hero—needs to meet the antagonist again</a:t>
            </a:r>
            <a:r>
              <a:rPr lang="en-US" dirty="0"/>
              <a:t>, to look in its eyes and understand what it wants and the power of that desire</a:t>
            </a:r>
            <a:r>
              <a:rPr lang="en-US" dirty="0" smtClean="0"/>
              <a:t>.</a:t>
            </a:r>
            <a:endParaRPr lang="en-US" dirty="0"/>
          </a:p>
        </p:txBody>
      </p:sp>
    </p:spTree>
    <p:extLst>
      <p:ext uri="{BB962C8B-B14F-4D97-AF65-F5344CB8AC3E}">
        <p14:creationId xmlns:p14="http://schemas.microsoft.com/office/powerpoint/2010/main" val="15662212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The Midpoint Scene</a:t>
            </a:r>
            <a:endParaRPr lang="en-US" dirty="0"/>
          </a:p>
        </p:txBody>
      </p:sp>
      <p:sp>
        <p:nvSpPr>
          <p:cNvPr id="4" name="Content Placeholder 3"/>
          <p:cNvSpPr>
            <a:spLocks noGrp="1"/>
          </p:cNvSpPr>
          <p:nvPr>
            <p:ph idx="1"/>
          </p:nvPr>
        </p:nvSpPr>
        <p:spPr>
          <a:xfrm>
            <a:off x="819307" y="2047241"/>
            <a:ext cx="7689291" cy="4283128"/>
          </a:xfrm>
        </p:spPr>
        <p:txBody>
          <a:bodyPr>
            <a:normAutofit fontScale="92500" lnSpcReduction="10000"/>
          </a:bodyPr>
          <a:lstStyle/>
          <a:p>
            <a:pPr lvl="0"/>
            <a:r>
              <a:rPr lang="en-US" dirty="0"/>
              <a:t>The Midpoint Scene is at the </a:t>
            </a:r>
            <a:r>
              <a:rPr lang="en-US" b="1" dirty="0"/>
              <a:t>end of Part 2</a:t>
            </a:r>
            <a:r>
              <a:rPr lang="en-US" dirty="0"/>
              <a:t>: </a:t>
            </a:r>
            <a:r>
              <a:rPr lang="en-US" b="1" dirty="0"/>
              <a:t>new information </a:t>
            </a:r>
            <a:r>
              <a:rPr lang="en-US" dirty="0" smtClean="0"/>
              <a:t>changes the </a:t>
            </a:r>
            <a:r>
              <a:rPr lang="en-US" dirty="0"/>
              <a:t>experience and understanding of either the reader or the hero or both.</a:t>
            </a:r>
          </a:p>
          <a:p>
            <a:pPr lvl="0"/>
            <a:r>
              <a:rPr lang="en-US" dirty="0"/>
              <a:t>Everything changes all over again. In many ways, the Midpoint is the second Inciting Incident. The largest difference is that the character’s response is no longer just a reaction. This is where he begins to </a:t>
            </a:r>
            <a:r>
              <a:rPr lang="en-US" b="1" dirty="0"/>
              <a:t>take charge of the story and act out against the antagonistic force.</a:t>
            </a:r>
          </a:p>
          <a:p>
            <a:pPr lvl="0"/>
            <a:r>
              <a:rPr lang="en-US" dirty="0"/>
              <a:t>This can be previously </a:t>
            </a:r>
            <a:r>
              <a:rPr lang="en-US" b="1" dirty="0"/>
              <a:t>hidden</a:t>
            </a:r>
            <a:r>
              <a:rPr lang="en-US" dirty="0"/>
              <a:t> information </a:t>
            </a:r>
            <a:r>
              <a:rPr lang="en-US" b="1" dirty="0"/>
              <a:t>or completely new </a:t>
            </a:r>
            <a:r>
              <a:rPr lang="en-US" dirty="0"/>
              <a:t>information.</a:t>
            </a:r>
          </a:p>
          <a:p>
            <a:pPr lvl="0"/>
            <a:r>
              <a:rPr lang="en-US" dirty="0"/>
              <a:t>At the end of Part 2, just when the hero thinks he has figured it out, when he has a plan, </a:t>
            </a:r>
            <a:r>
              <a:rPr lang="en-US" b="1" dirty="0"/>
              <a:t>everything </a:t>
            </a:r>
            <a:r>
              <a:rPr lang="en-US" b="1" dirty="0" smtClean="0"/>
              <a:t>changes.</a:t>
            </a:r>
            <a:endParaRPr lang="en-US" b="1" dirty="0"/>
          </a:p>
        </p:txBody>
      </p:sp>
    </p:spTree>
    <p:extLst>
      <p:ext uri="{BB962C8B-B14F-4D97-AF65-F5344CB8AC3E}">
        <p14:creationId xmlns:p14="http://schemas.microsoft.com/office/powerpoint/2010/main" val="272449083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Part 3 – The Attack/Warrior</a:t>
            </a:r>
            <a:endParaRPr lang="en-US" dirty="0"/>
          </a:p>
        </p:txBody>
      </p:sp>
      <p:sp>
        <p:nvSpPr>
          <p:cNvPr id="4" name="Content Placeholder 3"/>
          <p:cNvSpPr>
            <a:spLocks noGrp="1"/>
          </p:cNvSpPr>
          <p:nvPr>
            <p:ph idx="1"/>
          </p:nvPr>
        </p:nvSpPr>
        <p:spPr>
          <a:xfrm>
            <a:off x="805939" y="2047241"/>
            <a:ext cx="7689291" cy="4283128"/>
          </a:xfrm>
        </p:spPr>
        <p:txBody>
          <a:bodyPr>
            <a:normAutofit fontScale="92500" lnSpcReduction="10000"/>
          </a:bodyPr>
          <a:lstStyle/>
          <a:p>
            <a:pPr lvl="0"/>
            <a:r>
              <a:rPr lang="en-US" dirty="0"/>
              <a:t>In Part 3, the hero tries to fix things</a:t>
            </a:r>
            <a:r>
              <a:rPr lang="en-US" dirty="0" smtClean="0"/>
              <a:t>.  </a:t>
            </a:r>
            <a:r>
              <a:rPr lang="en-US" dirty="0"/>
              <a:t>Your character stops reacting and starts acting. </a:t>
            </a:r>
            <a:r>
              <a:rPr lang="en-US" b="1" dirty="0"/>
              <a:t>As of the midpoint, your character has become someone new. </a:t>
            </a:r>
            <a:endParaRPr lang="en-US" b="1" dirty="0" smtClean="0"/>
          </a:p>
          <a:p>
            <a:pPr lvl="0"/>
            <a:r>
              <a:rPr lang="en-US" dirty="0" smtClean="0"/>
              <a:t>The </a:t>
            </a:r>
            <a:r>
              <a:rPr lang="en-US" dirty="0"/>
              <a:t>hero </a:t>
            </a:r>
            <a:r>
              <a:rPr lang="en-US" b="1" dirty="0"/>
              <a:t>starts to conquer inner </a:t>
            </a:r>
            <a:r>
              <a:rPr lang="en-US" b="1" dirty="0" smtClean="0"/>
              <a:t>demons.</a:t>
            </a:r>
            <a:endParaRPr lang="en-US" dirty="0"/>
          </a:p>
          <a:p>
            <a:pPr lvl="0"/>
            <a:r>
              <a:rPr lang="en-US" dirty="0"/>
              <a:t>Be on guard against your character’s reacting to similar situations in the same way over and over again. If he does, you’ve allowed him to slide into stagnation.</a:t>
            </a:r>
          </a:p>
          <a:p>
            <a:pPr lvl="0"/>
            <a:r>
              <a:rPr lang="en-US" dirty="0" smtClean="0"/>
              <a:t>Something</a:t>
            </a:r>
            <a:r>
              <a:rPr lang="en-US" dirty="0"/>
              <a:t>—new information, new awareness—needs to enter the story to serve as a catalyst for the hero’s evolution from the wanderer/responder in Part 2 </a:t>
            </a:r>
            <a:r>
              <a:rPr lang="en-US" dirty="0" smtClean="0"/>
              <a:t>toward </a:t>
            </a:r>
            <a:r>
              <a:rPr lang="en-US" dirty="0"/>
              <a:t>attacking warrior ways.</a:t>
            </a:r>
          </a:p>
          <a:p>
            <a:pPr lvl="0"/>
            <a:r>
              <a:rPr lang="en-US" dirty="0"/>
              <a:t>Every story doesn’t have a villain, but it must have opposition to what the hero wants</a:t>
            </a:r>
            <a:r>
              <a:rPr lang="en-US" dirty="0" smtClean="0"/>
              <a:t>.</a:t>
            </a:r>
            <a:endParaRPr lang="en-US" dirty="0"/>
          </a:p>
        </p:txBody>
      </p:sp>
    </p:spTree>
    <p:extLst>
      <p:ext uri="{BB962C8B-B14F-4D97-AF65-F5344CB8AC3E}">
        <p14:creationId xmlns:p14="http://schemas.microsoft.com/office/powerpoint/2010/main" val="7885509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a:t>
            </a:r>
            <a:r>
              <a:rPr lang="en-US" b="1" dirty="0"/>
              <a:t>– The </a:t>
            </a:r>
            <a:r>
              <a:rPr lang="en-US" b="1" dirty="0" smtClean="0"/>
              <a:t>Second Pinch Point</a:t>
            </a:r>
            <a:endParaRPr lang="en-US" dirty="0"/>
          </a:p>
        </p:txBody>
      </p:sp>
      <p:sp>
        <p:nvSpPr>
          <p:cNvPr id="4" name="Content Placeholder 3"/>
          <p:cNvSpPr>
            <a:spLocks noGrp="1"/>
          </p:cNvSpPr>
          <p:nvPr>
            <p:ph idx="1"/>
          </p:nvPr>
        </p:nvSpPr>
        <p:spPr>
          <a:xfrm>
            <a:off x="792571" y="2047241"/>
            <a:ext cx="7689291" cy="4283128"/>
          </a:xfrm>
        </p:spPr>
        <p:txBody>
          <a:bodyPr>
            <a:normAutofit/>
          </a:bodyPr>
          <a:lstStyle/>
          <a:p>
            <a:pPr lvl="0"/>
            <a:r>
              <a:rPr lang="en-US" dirty="0"/>
              <a:t>The Second Pinch Point occurs in the </a:t>
            </a:r>
            <a:r>
              <a:rPr lang="en-US" b="1" dirty="0"/>
              <a:t>middle of Part 3.</a:t>
            </a:r>
          </a:p>
          <a:p>
            <a:pPr lvl="0"/>
            <a:r>
              <a:rPr lang="en-US" b="1" dirty="0"/>
              <a:t>The second Pinch Point can be experienced through the hero. </a:t>
            </a:r>
            <a:r>
              <a:rPr lang="en-US" dirty="0"/>
              <a:t>This serves most of the same purposes as the First Pinch Point, including ramping up the stakes and foreshadowing the final battle between the protagonist and the antagonist.</a:t>
            </a:r>
          </a:p>
          <a:p>
            <a:pPr lvl="0"/>
            <a:r>
              <a:rPr lang="en-US" dirty="0"/>
              <a:t>It’s </a:t>
            </a:r>
            <a:r>
              <a:rPr lang="en-US" b="1" dirty="0"/>
              <a:t>more frightening and unwavering </a:t>
            </a:r>
            <a:r>
              <a:rPr lang="en-US" dirty="0"/>
              <a:t>than ever.</a:t>
            </a:r>
          </a:p>
          <a:p>
            <a:pPr lvl="0"/>
            <a:r>
              <a:rPr lang="en-US" dirty="0"/>
              <a:t>And like the hero</a:t>
            </a:r>
            <a:r>
              <a:rPr lang="en-US" b="1" dirty="0"/>
              <a:t>, the antagonist has evolved</a:t>
            </a:r>
            <a:r>
              <a:rPr lang="en-US" dirty="0"/>
              <a:t>, too. He’s learned how the hero is fighting back. The tension and pacing increase.</a:t>
            </a:r>
          </a:p>
        </p:txBody>
      </p:sp>
    </p:spTree>
    <p:extLst>
      <p:ext uri="{BB962C8B-B14F-4D97-AF65-F5344CB8AC3E}">
        <p14:creationId xmlns:p14="http://schemas.microsoft.com/office/powerpoint/2010/main" val="66242708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a:t>
            </a:r>
            <a:r>
              <a:rPr lang="en-US" b="1" dirty="0"/>
              <a:t>– The </a:t>
            </a:r>
            <a:r>
              <a:rPr lang="en-US" b="1" dirty="0" smtClean="0"/>
              <a:t>Second Plot Point</a:t>
            </a:r>
            <a:endParaRPr lang="en-US" dirty="0"/>
          </a:p>
        </p:txBody>
      </p:sp>
      <p:sp>
        <p:nvSpPr>
          <p:cNvPr id="4" name="Content Placeholder 3"/>
          <p:cNvSpPr>
            <a:spLocks noGrp="1"/>
          </p:cNvSpPr>
          <p:nvPr>
            <p:ph idx="1"/>
          </p:nvPr>
        </p:nvSpPr>
        <p:spPr>
          <a:xfrm>
            <a:off x="765835" y="2047241"/>
            <a:ext cx="7689291" cy="4283128"/>
          </a:xfrm>
        </p:spPr>
        <p:txBody>
          <a:bodyPr>
            <a:normAutofit/>
          </a:bodyPr>
          <a:lstStyle/>
          <a:p>
            <a:pPr lvl="0"/>
            <a:r>
              <a:rPr lang="en-US" dirty="0"/>
              <a:t>The second plot point </a:t>
            </a:r>
            <a:r>
              <a:rPr lang="en-US" b="1" dirty="0"/>
              <a:t>separates Part 3 from Part 4</a:t>
            </a:r>
            <a:r>
              <a:rPr lang="en-US" dirty="0"/>
              <a:t>. </a:t>
            </a:r>
            <a:endParaRPr lang="en-US" dirty="0" smtClean="0"/>
          </a:p>
          <a:p>
            <a:pPr lvl="0"/>
            <a:r>
              <a:rPr lang="en-US" dirty="0" smtClean="0"/>
              <a:t>The </a:t>
            </a:r>
            <a:r>
              <a:rPr lang="en-US" b="1" dirty="0"/>
              <a:t>hero learns something </a:t>
            </a:r>
            <a:r>
              <a:rPr lang="en-US" dirty="0"/>
              <a:t>that will bring take him one step closer toward doing whatever needs to be done in Part 4 to bring the story to a satisfactory closure.</a:t>
            </a:r>
          </a:p>
          <a:p>
            <a:pPr lvl="0"/>
            <a:r>
              <a:rPr lang="en-US" b="1" dirty="0"/>
              <a:t>New information </a:t>
            </a:r>
            <a:r>
              <a:rPr lang="en-US" dirty="0"/>
              <a:t>is unleashed. It’s the missing piece of the puzzle.</a:t>
            </a:r>
          </a:p>
          <a:p>
            <a:pPr lvl="0"/>
            <a:r>
              <a:rPr lang="en-US" dirty="0"/>
              <a:t>There is </a:t>
            </a:r>
            <a:r>
              <a:rPr lang="en-US" dirty="0" smtClean="0"/>
              <a:t>an </a:t>
            </a:r>
            <a:r>
              <a:rPr lang="en-US" b="1" dirty="0"/>
              <a:t>all-hope-is-lost </a:t>
            </a:r>
            <a:r>
              <a:rPr lang="en-US" dirty="0"/>
              <a:t>lull right before the second Plot Point occurs. </a:t>
            </a:r>
          </a:p>
        </p:txBody>
      </p:sp>
    </p:spTree>
    <p:extLst>
      <p:ext uri="{BB962C8B-B14F-4D97-AF65-F5344CB8AC3E}">
        <p14:creationId xmlns:p14="http://schemas.microsoft.com/office/powerpoint/2010/main" val="18338077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Part 4 – The Resolution/Martyr</a:t>
            </a:r>
            <a:endParaRPr lang="en-US" dirty="0"/>
          </a:p>
        </p:txBody>
      </p:sp>
      <p:sp>
        <p:nvSpPr>
          <p:cNvPr id="4" name="Content Placeholder 3"/>
          <p:cNvSpPr>
            <a:spLocks noGrp="1"/>
          </p:cNvSpPr>
          <p:nvPr>
            <p:ph idx="1"/>
          </p:nvPr>
        </p:nvSpPr>
        <p:spPr>
          <a:xfrm>
            <a:off x="739099" y="2047241"/>
            <a:ext cx="7689291" cy="4283128"/>
          </a:xfrm>
        </p:spPr>
        <p:txBody>
          <a:bodyPr>
            <a:normAutofit/>
          </a:bodyPr>
          <a:lstStyle/>
          <a:p>
            <a:pPr lvl="0"/>
            <a:r>
              <a:rPr lang="en-US" b="1" dirty="0" smtClean="0"/>
              <a:t>Pace </a:t>
            </a:r>
            <a:r>
              <a:rPr lang="en-US" b="1" dirty="0"/>
              <a:t>will pick up </a:t>
            </a:r>
            <a:r>
              <a:rPr lang="en-US" dirty="0"/>
              <a:t>here. All characters must be assembled. Subplots must be satisfactorily tied off. Foreshadowing must be fulfilled. </a:t>
            </a:r>
            <a:endParaRPr lang="en-US" dirty="0" smtClean="0"/>
          </a:p>
          <a:p>
            <a:pPr lvl="0"/>
            <a:r>
              <a:rPr lang="en-US" dirty="0" smtClean="0"/>
              <a:t>Both </a:t>
            </a:r>
            <a:r>
              <a:rPr lang="en-US" dirty="0"/>
              <a:t>hero and antagonist (if there is one) must have time to put into play the final aspects of their plans. The hero must</a:t>
            </a:r>
            <a:r>
              <a:rPr lang="en-US" b="1" dirty="0"/>
              <a:t> face his inner demons </a:t>
            </a:r>
            <a:r>
              <a:rPr lang="en-US" dirty="0"/>
              <a:t>and </a:t>
            </a:r>
            <a:r>
              <a:rPr lang="en-US" b="1" dirty="0"/>
              <a:t>complete his character </a:t>
            </a:r>
            <a:r>
              <a:rPr lang="en-US" b="1" dirty="0" smtClean="0"/>
              <a:t>arc </a:t>
            </a:r>
            <a:r>
              <a:rPr lang="en-US" dirty="0"/>
              <a:t>in concert with the final conflict with the antagonistic force. </a:t>
            </a:r>
          </a:p>
          <a:p>
            <a:pPr lvl="0"/>
            <a:r>
              <a:rPr lang="en-US" dirty="0"/>
              <a:t>The thing about Part 4 is that </a:t>
            </a:r>
            <a:r>
              <a:rPr lang="en-US" b="1" dirty="0"/>
              <a:t>no new information </a:t>
            </a:r>
            <a:r>
              <a:rPr lang="en-US" dirty="0"/>
              <a:t>can enter the story. From the second plot point on, everything the hero has to know needs to have already been put into play.</a:t>
            </a:r>
          </a:p>
        </p:txBody>
      </p:sp>
    </p:spTree>
    <p:extLst>
      <p:ext uri="{BB962C8B-B14F-4D97-AF65-F5344CB8AC3E}">
        <p14:creationId xmlns:p14="http://schemas.microsoft.com/office/powerpoint/2010/main" val="112680898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en-US" b="1" dirty="0"/>
              <a:t>The Third Plot Point </a:t>
            </a:r>
          </a:p>
        </p:txBody>
      </p:sp>
      <p:sp>
        <p:nvSpPr>
          <p:cNvPr id="4" name="Content Placeholder 3"/>
          <p:cNvSpPr>
            <a:spLocks noGrp="1"/>
          </p:cNvSpPr>
          <p:nvPr>
            <p:ph idx="1"/>
          </p:nvPr>
        </p:nvSpPr>
        <p:spPr>
          <a:xfrm>
            <a:off x="805939" y="2047241"/>
            <a:ext cx="7689291" cy="4283128"/>
          </a:xfrm>
        </p:spPr>
        <p:txBody>
          <a:bodyPr>
            <a:normAutofit fontScale="85000" lnSpcReduction="10000"/>
          </a:bodyPr>
          <a:lstStyle/>
          <a:p>
            <a:pPr lvl="0"/>
            <a:r>
              <a:rPr lang="en-US" dirty="0"/>
              <a:t>The Third Plot Point must be </a:t>
            </a:r>
            <a:r>
              <a:rPr lang="en-US" b="1" dirty="0"/>
              <a:t>another life changing event </a:t>
            </a:r>
            <a:r>
              <a:rPr lang="en-US" dirty="0"/>
              <a:t>that </a:t>
            </a:r>
            <a:r>
              <a:rPr lang="en-US" dirty="0" smtClean="0"/>
              <a:t>will lead </a:t>
            </a:r>
            <a:r>
              <a:rPr lang="en-US" dirty="0"/>
              <a:t>right into your character’s </a:t>
            </a:r>
            <a:r>
              <a:rPr lang="en-US" dirty="0" smtClean="0"/>
              <a:t>dark </a:t>
            </a:r>
            <a:r>
              <a:rPr lang="en-US" dirty="0"/>
              <a:t>moment. </a:t>
            </a:r>
            <a:endParaRPr lang="en-US" dirty="0" smtClean="0"/>
          </a:p>
          <a:p>
            <a:pPr lvl="0"/>
            <a:r>
              <a:rPr lang="en-US" dirty="0" smtClean="0"/>
              <a:t>The </a:t>
            </a:r>
            <a:r>
              <a:rPr lang="en-US" dirty="0"/>
              <a:t>thing he wants most in the world will be almost within his grasp only to be </a:t>
            </a:r>
            <a:r>
              <a:rPr lang="en-US" b="1" dirty="0"/>
              <a:t>dashed away</a:t>
            </a:r>
            <a:r>
              <a:rPr lang="en-US" dirty="0" smtClean="0"/>
              <a:t>. </a:t>
            </a:r>
          </a:p>
          <a:p>
            <a:pPr lvl="0"/>
            <a:r>
              <a:rPr lang="en-US" dirty="0" smtClean="0"/>
              <a:t>What </a:t>
            </a:r>
            <a:r>
              <a:rPr lang="en-US" dirty="0"/>
              <a:t>event</a:t>
            </a:r>
            <a:r>
              <a:rPr lang="en-US" b="1" dirty="0"/>
              <a:t> shatters </a:t>
            </a:r>
            <a:r>
              <a:rPr lang="en-US" dirty="0"/>
              <a:t>the protagonist’s seeming moment of victory?</a:t>
            </a:r>
          </a:p>
          <a:p>
            <a:pPr lvl="0"/>
            <a:r>
              <a:rPr lang="en-US" dirty="0"/>
              <a:t>After the Third Plot Point the story is all about </a:t>
            </a:r>
            <a:r>
              <a:rPr lang="en-US" b="1" dirty="0"/>
              <a:t>character and change</a:t>
            </a:r>
            <a:r>
              <a:rPr lang="en-US" dirty="0"/>
              <a:t>. We take a person and force him into a journey that will change </a:t>
            </a:r>
            <a:r>
              <a:rPr lang="en-US" dirty="0" smtClean="0"/>
              <a:t>him </a:t>
            </a:r>
            <a:r>
              <a:rPr lang="en-US" dirty="0"/>
              <a:t>forever.</a:t>
            </a:r>
          </a:p>
          <a:p>
            <a:pPr lvl="0"/>
            <a:r>
              <a:rPr lang="en-US" dirty="0"/>
              <a:t>Ask: How is my character different than he was in the first part of the story?</a:t>
            </a:r>
          </a:p>
          <a:p>
            <a:pPr lvl="0"/>
            <a:r>
              <a:rPr lang="en-US" dirty="0"/>
              <a:t>Because the Third Plot Point is a symbolic representation of your protagonist’s death and rebirth, this plot point often features either literal or figurative death.</a:t>
            </a:r>
          </a:p>
        </p:txBody>
      </p:sp>
    </p:spTree>
    <p:extLst>
      <p:ext uri="{BB962C8B-B14F-4D97-AF65-F5344CB8AC3E}">
        <p14:creationId xmlns:p14="http://schemas.microsoft.com/office/powerpoint/2010/main" val="204095783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en-US" b="1" dirty="0"/>
              <a:t>The </a:t>
            </a:r>
            <a:r>
              <a:rPr lang="en-US" b="1" dirty="0" smtClean="0"/>
              <a:t>Climax</a:t>
            </a:r>
            <a:endParaRPr lang="en-US" b="1" dirty="0"/>
          </a:p>
        </p:txBody>
      </p:sp>
      <p:sp>
        <p:nvSpPr>
          <p:cNvPr id="4" name="Content Placeholder 3"/>
          <p:cNvSpPr>
            <a:spLocks noGrp="1"/>
          </p:cNvSpPr>
          <p:nvPr>
            <p:ph idx="1"/>
          </p:nvPr>
        </p:nvSpPr>
        <p:spPr>
          <a:xfrm>
            <a:off x="792571" y="2047241"/>
            <a:ext cx="7689291" cy="4283128"/>
          </a:xfrm>
        </p:spPr>
        <p:txBody>
          <a:bodyPr>
            <a:normAutofit fontScale="92500" lnSpcReduction="10000"/>
          </a:bodyPr>
          <a:lstStyle/>
          <a:p>
            <a:pPr lvl="0"/>
            <a:r>
              <a:rPr lang="en-US" dirty="0"/>
              <a:t>The Climax (the </a:t>
            </a:r>
            <a:r>
              <a:rPr lang="en-US" b="1" dirty="0"/>
              <a:t>last 10% </a:t>
            </a:r>
            <a:r>
              <a:rPr lang="en-US" dirty="0"/>
              <a:t>of the story) is a moment of revelation for the main character. The character will come to a </a:t>
            </a:r>
            <a:r>
              <a:rPr lang="en-US" b="1" dirty="0"/>
              <a:t>life-changing epiphany </a:t>
            </a:r>
            <a:r>
              <a:rPr lang="en-US" dirty="0"/>
              <a:t>directly before, during or after the Climax. </a:t>
            </a:r>
            <a:endParaRPr lang="en-US" dirty="0" smtClean="0"/>
          </a:p>
          <a:p>
            <a:pPr lvl="0"/>
            <a:r>
              <a:rPr lang="en-US" dirty="0" smtClean="0"/>
              <a:t>The </a:t>
            </a:r>
            <a:r>
              <a:rPr lang="en-US" dirty="0"/>
              <a:t>Climax will be the period in which he </a:t>
            </a:r>
            <a:r>
              <a:rPr lang="en-US" b="1" dirty="0"/>
              <a:t>rises from the ashes</a:t>
            </a:r>
            <a:r>
              <a:rPr lang="en-US" dirty="0"/>
              <a:t>, ready to do battle from a place of inner wholeness.</a:t>
            </a:r>
          </a:p>
          <a:p>
            <a:pPr lvl="0"/>
            <a:r>
              <a:rPr lang="en-US" dirty="0"/>
              <a:t>Part 4 shows how the hero </a:t>
            </a:r>
            <a:r>
              <a:rPr lang="en-US" b="1" dirty="0"/>
              <a:t>summons the courage and growth</a:t>
            </a:r>
            <a:r>
              <a:rPr lang="en-US" dirty="0"/>
              <a:t> to come forward with a solution to the problem.</a:t>
            </a:r>
          </a:p>
          <a:p>
            <a:pPr lvl="0"/>
            <a:r>
              <a:rPr lang="en-US" dirty="0"/>
              <a:t>The hero needs to be the </a:t>
            </a:r>
            <a:r>
              <a:rPr lang="en-US" b="1" dirty="0"/>
              <a:t>primary catalyst </a:t>
            </a:r>
            <a:r>
              <a:rPr lang="en-US" dirty="0"/>
              <a:t>in the resolution of the story. </a:t>
            </a:r>
          </a:p>
          <a:p>
            <a:pPr lvl="0"/>
            <a:r>
              <a:rPr lang="en-US" dirty="0"/>
              <a:t>That’s why the orphan, then the wanderer, and then the warrior now becomes either </a:t>
            </a:r>
            <a:r>
              <a:rPr lang="en-US" b="1" dirty="0"/>
              <a:t>figuratively or literally the martyr.</a:t>
            </a:r>
          </a:p>
        </p:txBody>
      </p:sp>
    </p:spTree>
    <p:extLst>
      <p:ext uri="{BB962C8B-B14F-4D97-AF65-F5344CB8AC3E}">
        <p14:creationId xmlns:p14="http://schemas.microsoft.com/office/powerpoint/2010/main" val="314231880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en-US" b="1" dirty="0"/>
              <a:t>The </a:t>
            </a:r>
            <a:r>
              <a:rPr lang="en-US" b="1" dirty="0" smtClean="0"/>
              <a:t>Resolution</a:t>
            </a:r>
            <a:endParaRPr lang="en-US" b="1" dirty="0"/>
          </a:p>
        </p:txBody>
      </p:sp>
      <p:sp>
        <p:nvSpPr>
          <p:cNvPr id="4" name="Content Placeholder 3"/>
          <p:cNvSpPr>
            <a:spLocks noGrp="1"/>
          </p:cNvSpPr>
          <p:nvPr>
            <p:ph idx="1"/>
          </p:nvPr>
        </p:nvSpPr>
        <p:spPr>
          <a:xfrm>
            <a:off x="846043" y="2047241"/>
            <a:ext cx="7689291" cy="4283128"/>
          </a:xfrm>
        </p:spPr>
        <p:txBody>
          <a:bodyPr>
            <a:normAutofit/>
          </a:bodyPr>
          <a:lstStyle/>
          <a:p>
            <a:pPr lvl="0"/>
            <a:r>
              <a:rPr lang="en-US" dirty="0"/>
              <a:t>The Resolution is at the </a:t>
            </a:r>
            <a:r>
              <a:rPr lang="en-US" b="1" dirty="0"/>
              <a:t>98% mark </a:t>
            </a:r>
            <a:r>
              <a:rPr lang="en-US" dirty="0"/>
              <a:t>of the story. After all the emotional stress of the Climax, readers want a moment to </a:t>
            </a:r>
            <a:r>
              <a:rPr lang="en-US" dirty="0" smtClean="0"/>
              <a:t>relax.</a:t>
            </a:r>
          </a:p>
          <a:p>
            <a:pPr lvl="0"/>
            <a:r>
              <a:rPr lang="en-US" dirty="0" smtClean="0"/>
              <a:t>They </a:t>
            </a:r>
            <a:r>
              <a:rPr lang="en-US" dirty="0"/>
              <a:t>want to see the character rising, dusting off his pants, and moving on with life. </a:t>
            </a:r>
            <a:endParaRPr lang="en-US" dirty="0" smtClean="0"/>
          </a:p>
          <a:p>
            <a:pPr lvl="0"/>
            <a:r>
              <a:rPr lang="en-US" dirty="0" smtClean="0"/>
              <a:t>And</a:t>
            </a:r>
            <a:r>
              <a:rPr lang="en-US" dirty="0"/>
              <a:t>, if you’ve done your job right, they’ll want to spend a little more time with these characters they’ve grown to love. The shorter the better. Your story is essentially over.</a:t>
            </a:r>
          </a:p>
          <a:p>
            <a:pPr lvl="0"/>
            <a:r>
              <a:rPr lang="en-US" dirty="0"/>
              <a:t>Closing lines: their memorability isn’t nearly as important </a:t>
            </a:r>
            <a:r>
              <a:rPr lang="en-US" dirty="0" smtClean="0"/>
              <a:t>as </a:t>
            </a:r>
            <a:r>
              <a:rPr lang="en-US" dirty="0"/>
              <a:t>the feeling with which they leave readers. There should be a sense that your characters’ lives will continue after the story.</a:t>
            </a:r>
          </a:p>
        </p:txBody>
      </p:sp>
    </p:spTree>
    <p:extLst>
      <p:ext uri="{BB962C8B-B14F-4D97-AF65-F5344CB8AC3E}">
        <p14:creationId xmlns:p14="http://schemas.microsoft.com/office/powerpoint/2010/main" val="13046029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a:t>
            </a:r>
            <a:r>
              <a:rPr lang="en-US" b="1" dirty="0"/>
              <a:t>The </a:t>
            </a:r>
            <a:r>
              <a:rPr lang="en-US" b="1" dirty="0" smtClean="0"/>
              <a:t>Final Act</a:t>
            </a:r>
            <a:endParaRPr lang="en-US" b="1" dirty="0"/>
          </a:p>
        </p:txBody>
      </p:sp>
      <p:sp>
        <p:nvSpPr>
          <p:cNvPr id="4" name="Content Placeholder 3"/>
          <p:cNvSpPr>
            <a:spLocks noGrp="1"/>
          </p:cNvSpPr>
          <p:nvPr>
            <p:ph idx="1"/>
          </p:nvPr>
        </p:nvSpPr>
        <p:spPr>
          <a:xfrm>
            <a:off x="765835" y="2047241"/>
            <a:ext cx="7689291" cy="4283128"/>
          </a:xfrm>
        </p:spPr>
        <p:txBody>
          <a:bodyPr>
            <a:normAutofit/>
          </a:bodyPr>
          <a:lstStyle/>
          <a:p>
            <a:pPr lvl="0"/>
            <a:r>
              <a:rPr lang="en-US" sz="2400" b="1" dirty="0" smtClean="0"/>
              <a:t>No </a:t>
            </a:r>
            <a:r>
              <a:rPr lang="en-US" sz="2400" b="1" dirty="0"/>
              <a:t>new expositional information </a:t>
            </a:r>
            <a:r>
              <a:rPr lang="en-US" sz="2400" dirty="0"/>
              <a:t>can enter the story. </a:t>
            </a:r>
            <a:r>
              <a:rPr lang="en-US" sz="2400" dirty="0" smtClean="0"/>
              <a:t>If </a:t>
            </a:r>
            <a:r>
              <a:rPr lang="en-US" sz="2400" dirty="0"/>
              <a:t>anything appears it needs to have been foreshadowed, referenced or already in play. The same applies to characters.</a:t>
            </a:r>
          </a:p>
          <a:p>
            <a:pPr lvl="0"/>
            <a:r>
              <a:rPr lang="en-US" sz="2400" dirty="0"/>
              <a:t>The hero should demonstrate that he has </a:t>
            </a:r>
            <a:r>
              <a:rPr lang="en-US" sz="2400" b="1" dirty="0"/>
              <a:t>conquered the inner demons </a:t>
            </a:r>
            <a:r>
              <a:rPr lang="en-US" sz="2400" dirty="0"/>
              <a:t>that have stood in his way in the past.</a:t>
            </a:r>
          </a:p>
          <a:p>
            <a:pPr lvl="0"/>
            <a:r>
              <a:rPr lang="en-US" sz="2400" dirty="0"/>
              <a:t>The more the reader feels the character’s </a:t>
            </a:r>
            <a:r>
              <a:rPr lang="en-US" sz="2400" b="1" dirty="0"/>
              <a:t>heroism</a:t>
            </a:r>
            <a:r>
              <a:rPr lang="en-US" sz="2400" dirty="0"/>
              <a:t>, the more effective the ending will </a:t>
            </a:r>
            <a:r>
              <a:rPr lang="en-US" sz="2400" dirty="0" smtClean="0"/>
              <a:t>be.</a:t>
            </a:r>
            <a:endParaRPr lang="en-US" sz="2400" dirty="0"/>
          </a:p>
        </p:txBody>
      </p:sp>
    </p:spTree>
    <p:extLst>
      <p:ext uri="{BB962C8B-B14F-4D97-AF65-F5344CB8AC3E}">
        <p14:creationId xmlns:p14="http://schemas.microsoft.com/office/powerpoint/2010/main" val="144977377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Three </a:t>
            </a:r>
            <a:r>
              <a:rPr lang="en-US" b="1" dirty="0"/>
              <a:t>Tent Poles</a:t>
            </a:r>
            <a:endParaRPr lang="en-US" dirty="0"/>
          </a:p>
        </p:txBody>
      </p:sp>
      <p:sp>
        <p:nvSpPr>
          <p:cNvPr id="4" name="Content Placeholder 3"/>
          <p:cNvSpPr>
            <a:spLocks noGrp="1"/>
          </p:cNvSpPr>
          <p:nvPr>
            <p:ph idx="1"/>
          </p:nvPr>
        </p:nvSpPr>
        <p:spPr>
          <a:xfrm>
            <a:off x="886147" y="2047241"/>
            <a:ext cx="7689291" cy="4283128"/>
          </a:xfrm>
        </p:spPr>
        <p:txBody>
          <a:bodyPr>
            <a:noAutofit/>
          </a:bodyPr>
          <a:lstStyle/>
          <a:p>
            <a:pPr lvl="0"/>
            <a:r>
              <a:rPr lang="en-US" sz="2400" b="1" dirty="0" smtClean="0"/>
              <a:t>The </a:t>
            </a:r>
            <a:r>
              <a:rPr lang="en-US" sz="2400" b="1" dirty="0"/>
              <a:t>First Plot Point, </a:t>
            </a:r>
            <a:r>
              <a:rPr lang="en-US" sz="2400" dirty="0"/>
              <a:t>at approximately 20 to 25 percent through the story.</a:t>
            </a:r>
          </a:p>
          <a:p>
            <a:pPr lvl="0"/>
            <a:r>
              <a:rPr lang="en-US" sz="2400" b="1" dirty="0"/>
              <a:t>A context-shifting Midpoint, </a:t>
            </a:r>
            <a:r>
              <a:rPr lang="en-US" sz="2400" dirty="0"/>
              <a:t>at precisely the middle of the story.</a:t>
            </a:r>
          </a:p>
          <a:p>
            <a:pPr lvl="0"/>
            <a:r>
              <a:rPr lang="en-US" sz="2400" b="1" dirty="0"/>
              <a:t>The Second Plot point</a:t>
            </a:r>
            <a:r>
              <a:rPr lang="en-US" sz="2400" dirty="0"/>
              <a:t> at about 75 percent through the story.</a:t>
            </a:r>
          </a:p>
          <a:p>
            <a:pPr marL="0" indent="0">
              <a:buNone/>
            </a:pPr>
            <a:r>
              <a:rPr lang="en-US" sz="2400" dirty="0"/>
              <a:t>Everything else in your story is connective tissue. Once you know your milestones, those scenes practically write themselves.</a:t>
            </a:r>
          </a:p>
        </p:txBody>
      </p:sp>
    </p:spTree>
    <p:extLst>
      <p:ext uri="{BB962C8B-B14F-4D97-AF65-F5344CB8AC3E}">
        <p14:creationId xmlns:p14="http://schemas.microsoft.com/office/powerpoint/2010/main" val="69255734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Story Milestones – </a:t>
            </a:r>
            <a:r>
              <a:rPr lang="en-US" b="1" dirty="0" smtClean="0"/>
              <a:t/>
            </a:r>
            <a:br>
              <a:rPr lang="en-US" b="1" dirty="0" smtClean="0"/>
            </a:br>
            <a:r>
              <a:rPr lang="en-US" sz="2400" b="1" dirty="0" smtClean="0"/>
              <a:t>Three </a:t>
            </a:r>
            <a:r>
              <a:rPr lang="en-US" sz="2400" b="1" dirty="0"/>
              <a:t>Tent Poles in </a:t>
            </a:r>
            <a:r>
              <a:rPr lang="en-US" sz="2400" b="1" dirty="0" smtClean="0"/>
              <a:t>Red</a:t>
            </a:r>
            <a:endParaRPr lang="en-US" sz="2400" dirty="0"/>
          </a:p>
        </p:txBody>
      </p:sp>
      <p:sp>
        <p:nvSpPr>
          <p:cNvPr id="4" name="Content Placeholder 3"/>
          <p:cNvSpPr>
            <a:spLocks noGrp="1"/>
          </p:cNvSpPr>
          <p:nvPr>
            <p:ph idx="1"/>
          </p:nvPr>
        </p:nvSpPr>
        <p:spPr>
          <a:xfrm>
            <a:off x="872779" y="2047241"/>
            <a:ext cx="7689291" cy="4283128"/>
          </a:xfrm>
        </p:spPr>
        <p:txBody>
          <a:bodyPr>
            <a:normAutofit fontScale="85000" lnSpcReduction="10000"/>
          </a:bodyPr>
          <a:lstStyle/>
          <a:p>
            <a:pPr lvl="0"/>
            <a:r>
              <a:rPr lang="en-US" dirty="0" smtClean="0"/>
              <a:t>The </a:t>
            </a:r>
            <a:r>
              <a:rPr lang="en-US" b="1" dirty="0"/>
              <a:t>opening scene </a:t>
            </a:r>
            <a:r>
              <a:rPr lang="en-US" dirty="0"/>
              <a:t>or sequence of your story.</a:t>
            </a:r>
          </a:p>
          <a:p>
            <a:pPr lvl="0"/>
            <a:r>
              <a:rPr lang="en-US" dirty="0"/>
              <a:t>A </a:t>
            </a:r>
            <a:r>
              <a:rPr lang="en-US" b="1" dirty="0"/>
              <a:t>hooking moment </a:t>
            </a:r>
            <a:r>
              <a:rPr lang="en-US" dirty="0"/>
              <a:t>in the first 20 pages.</a:t>
            </a:r>
          </a:p>
          <a:p>
            <a:pPr lvl="0"/>
            <a:r>
              <a:rPr lang="en-US" dirty="0"/>
              <a:t>A setup </a:t>
            </a:r>
            <a:r>
              <a:rPr lang="en-US" b="1" dirty="0"/>
              <a:t>inciting incident</a:t>
            </a:r>
          </a:p>
          <a:p>
            <a:pPr lvl="0"/>
            <a:r>
              <a:rPr lang="en-US" b="1" dirty="0">
                <a:solidFill>
                  <a:srgbClr val="FF0000"/>
                </a:solidFill>
              </a:rPr>
              <a:t>The First Plot Point, </a:t>
            </a:r>
            <a:r>
              <a:rPr lang="en-US" dirty="0">
                <a:solidFill>
                  <a:srgbClr val="FF0000"/>
                </a:solidFill>
              </a:rPr>
              <a:t>at approximately 20 to 25 percent through the story.</a:t>
            </a:r>
          </a:p>
          <a:p>
            <a:pPr lvl="0"/>
            <a:r>
              <a:rPr lang="en-US" dirty="0"/>
              <a:t>The </a:t>
            </a:r>
            <a:r>
              <a:rPr lang="en-US" b="1" dirty="0"/>
              <a:t>First Pinch Point </a:t>
            </a:r>
            <a:r>
              <a:rPr lang="en-US" dirty="0"/>
              <a:t>in the middle of Part 2.</a:t>
            </a:r>
          </a:p>
          <a:p>
            <a:pPr lvl="0"/>
            <a:r>
              <a:rPr lang="en-US" b="1" dirty="0">
                <a:solidFill>
                  <a:srgbClr val="FF0000"/>
                </a:solidFill>
              </a:rPr>
              <a:t>A context-shifting Midpoint, </a:t>
            </a:r>
            <a:r>
              <a:rPr lang="en-US" dirty="0">
                <a:solidFill>
                  <a:srgbClr val="FF0000"/>
                </a:solidFill>
              </a:rPr>
              <a:t>at precisely the middle of the story.</a:t>
            </a:r>
          </a:p>
          <a:p>
            <a:pPr lvl="0"/>
            <a:r>
              <a:rPr lang="en-US" dirty="0"/>
              <a:t>A </a:t>
            </a:r>
            <a:r>
              <a:rPr lang="en-US" b="1" dirty="0"/>
              <a:t>Second Pinch Point </a:t>
            </a:r>
            <a:r>
              <a:rPr lang="en-US" dirty="0"/>
              <a:t>in the middle of Part 3.</a:t>
            </a:r>
          </a:p>
          <a:p>
            <a:pPr lvl="0"/>
            <a:r>
              <a:rPr lang="en-US" b="1" dirty="0">
                <a:solidFill>
                  <a:srgbClr val="FF0000"/>
                </a:solidFill>
              </a:rPr>
              <a:t>The Second Plot point </a:t>
            </a:r>
            <a:r>
              <a:rPr lang="en-US" dirty="0">
                <a:solidFill>
                  <a:srgbClr val="FF0000"/>
                </a:solidFill>
              </a:rPr>
              <a:t>at about 75 percent through the story.</a:t>
            </a:r>
          </a:p>
          <a:p>
            <a:pPr lvl="0"/>
            <a:r>
              <a:rPr lang="en-US" dirty="0"/>
              <a:t>The final </a:t>
            </a:r>
            <a:r>
              <a:rPr lang="en-US" b="1" dirty="0"/>
              <a:t>resolution</a:t>
            </a:r>
            <a:r>
              <a:rPr lang="en-US" dirty="0"/>
              <a:t>.</a:t>
            </a:r>
          </a:p>
        </p:txBody>
      </p:sp>
    </p:spTree>
    <p:extLst>
      <p:ext uri="{BB962C8B-B14F-4D97-AF65-F5344CB8AC3E}">
        <p14:creationId xmlns:p14="http://schemas.microsoft.com/office/powerpoint/2010/main" val="78136491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Story </a:t>
            </a:r>
            <a:r>
              <a:rPr lang="en-US" b="1" dirty="0" smtClean="0"/>
              <a:t>Analysis – Gone Girl</a:t>
            </a:r>
            <a:endParaRPr lang="en-US" sz="2400" dirty="0"/>
          </a:p>
        </p:txBody>
      </p:sp>
      <p:sp>
        <p:nvSpPr>
          <p:cNvPr id="4" name="Content Placeholder 3"/>
          <p:cNvSpPr>
            <a:spLocks noGrp="1"/>
          </p:cNvSpPr>
          <p:nvPr>
            <p:ph idx="1"/>
          </p:nvPr>
        </p:nvSpPr>
        <p:spPr>
          <a:xfrm>
            <a:off x="805939" y="2047240"/>
            <a:ext cx="7689291" cy="4583497"/>
          </a:xfrm>
        </p:spPr>
        <p:txBody>
          <a:bodyPr>
            <a:noAutofit/>
          </a:bodyPr>
          <a:lstStyle/>
          <a:p>
            <a:r>
              <a:rPr lang="en-US" sz="2200" b="1" dirty="0" smtClean="0"/>
              <a:t>First </a:t>
            </a:r>
            <a:r>
              <a:rPr lang="en-US" sz="2200" b="1" dirty="0"/>
              <a:t>plot point:</a:t>
            </a:r>
            <a:r>
              <a:rPr lang="en-US" sz="2200" dirty="0"/>
              <a:t> Amy (the wife) confesses from within her diary that she believes Nick, (her husband) may be capable of – indeed, intending to – kill her. This concludes a </a:t>
            </a:r>
            <a:r>
              <a:rPr lang="en-US" sz="2200" dirty="0" smtClean="0"/>
              <a:t>setup </a:t>
            </a:r>
            <a:r>
              <a:rPr lang="en-US" sz="2200" dirty="0"/>
              <a:t>in which the police, and the readers, have been led to believe he is somehow involved with her disappearance.</a:t>
            </a:r>
          </a:p>
          <a:p>
            <a:r>
              <a:rPr lang="en-US" sz="2200" dirty="0"/>
              <a:t>Amy’s diary will soon surface as part of the evidence exposing Nick’s complicity. In writing this, in telling us about it at precisely this point, she is defining and launching the hero’s story </a:t>
            </a:r>
            <a:r>
              <a:rPr lang="en-US" sz="2200" dirty="0" smtClean="0"/>
              <a:t>quest, </a:t>
            </a:r>
            <a:r>
              <a:rPr lang="en-US" sz="2200" dirty="0"/>
              <a:t>because Nick is about to get nailed for his wife’s disappearance and, presumably, her death.</a:t>
            </a:r>
          </a:p>
        </p:txBody>
      </p:sp>
    </p:spTree>
    <p:extLst>
      <p:ext uri="{BB962C8B-B14F-4D97-AF65-F5344CB8AC3E}">
        <p14:creationId xmlns:p14="http://schemas.microsoft.com/office/powerpoint/2010/main" val="26234112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Story </a:t>
            </a:r>
            <a:r>
              <a:rPr lang="en-US" b="1" dirty="0" smtClean="0"/>
              <a:t>Analysis – Gone Girl</a:t>
            </a:r>
            <a:endParaRPr lang="en-US" sz="2400" dirty="0"/>
          </a:p>
        </p:txBody>
      </p:sp>
      <p:sp>
        <p:nvSpPr>
          <p:cNvPr id="4" name="Content Placeholder 3"/>
          <p:cNvSpPr>
            <a:spLocks noGrp="1"/>
          </p:cNvSpPr>
          <p:nvPr>
            <p:ph idx="1"/>
          </p:nvPr>
        </p:nvSpPr>
        <p:spPr>
          <a:xfrm>
            <a:off x="805939" y="2047241"/>
            <a:ext cx="7689291" cy="4611125"/>
          </a:xfrm>
        </p:spPr>
        <p:txBody>
          <a:bodyPr>
            <a:noAutofit/>
          </a:bodyPr>
          <a:lstStyle/>
          <a:p>
            <a:r>
              <a:rPr lang="en-US" sz="2200" b="1" dirty="0" smtClean="0"/>
              <a:t>Midpoint</a:t>
            </a:r>
            <a:r>
              <a:rPr lang="en-US" sz="2200" dirty="0" smtClean="0"/>
              <a:t>: Amy </a:t>
            </a:r>
            <a:r>
              <a:rPr lang="en-US" sz="2200" dirty="0"/>
              <a:t>has planned to frame Nick for what will not only be her disappearance, but her murder. Because she intends to kill herself as the grand crown jewel of her frame-up scheme, which she also explains to the viewer, piece by diabolical piece.</a:t>
            </a:r>
          </a:p>
          <a:p>
            <a:r>
              <a:rPr lang="en-US" sz="2200" dirty="0"/>
              <a:t>In effect, the story transforms from a mystery (discovering what really happened) to a thriller (sticking around to see what will happen).</a:t>
            </a:r>
          </a:p>
          <a:p>
            <a:r>
              <a:rPr lang="en-US" sz="2200" dirty="0" smtClean="0"/>
              <a:t>The </a:t>
            </a:r>
            <a:r>
              <a:rPr lang="en-US" sz="2200" dirty="0"/>
              <a:t>fun of the second half of the story is seeing how </a:t>
            </a:r>
            <a:r>
              <a:rPr lang="en-US" sz="2200" dirty="0" smtClean="0"/>
              <a:t>Nick </a:t>
            </a:r>
            <a:r>
              <a:rPr lang="en-US" sz="2200" dirty="0"/>
              <a:t>will discover the truth, and what happens to everyone when he does.</a:t>
            </a:r>
          </a:p>
        </p:txBody>
      </p:sp>
    </p:spTree>
    <p:extLst>
      <p:ext uri="{BB962C8B-B14F-4D97-AF65-F5344CB8AC3E}">
        <p14:creationId xmlns:p14="http://schemas.microsoft.com/office/powerpoint/2010/main" val="238698338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Story </a:t>
            </a:r>
            <a:r>
              <a:rPr lang="en-US" b="1" dirty="0" smtClean="0"/>
              <a:t>Analysis – Gone Girl</a:t>
            </a:r>
            <a:endParaRPr lang="en-US" sz="2400" dirty="0"/>
          </a:p>
        </p:txBody>
      </p:sp>
      <p:sp>
        <p:nvSpPr>
          <p:cNvPr id="4" name="Content Placeholder 3"/>
          <p:cNvSpPr>
            <a:spLocks noGrp="1"/>
          </p:cNvSpPr>
          <p:nvPr>
            <p:ph idx="1"/>
          </p:nvPr>
        </p:nvSpPr>
        <p:spPr>
          <a:xfrm>
            <a:off x="792571" y="2047241"/>
            <a:ext cx="7689291" cy="4283128"/>
          </a:xfrm>
        </p:spPr>
        <p:txBody>
          <a:bodyPr>
            <a:normAutofit fontScale="92500"/>
          </a:bodyPr>
          <a:lstStyle/>
          <a:p>
            <a:r>
              <a:rPr lang="en-US" sz="2200" b="1" dirty="0"/>
              <a:t>The Second Plot Point:</a:t>
            </a:r>
            <a:r>
              <a:rPr lang="en-US" sz="2200" dirty="0"/>
              <a:t> Nick is being interviewed on television about the disappearance of his wife. It’s a strategy cooked up by his lawyer, who knows that in the face of all the planted evidence Nick would benefit from some sympathetic public exposure. </a:t>
            </a:r>
            <a:endParaRPr lang="en-US" sz="2200" dirty="0" smtClean="0"/>
          </a:p>
          <a:p>
            <a:r>
              <a:rPr lang="en-US" sz="2200" dirty="0" smtClean="0"/>
              <a:t>At </a:t>
            </a:r>
            <a:r>
              <a:rPr lang="en-US" sz="2200" dirty="0"/>
              <a:t>the end of this interview he looks directly into the camera, </a:t>
            </a:r>
            <a:r>
              <a:rPr lang="en-US" sz="2200" dirty="0" smtClean="0"/>
              <a:t>and </a:t>
            </a:r>
            <a:r>
              <a:rPr lang="en-US" sz="2200" dirty="0"/>
              <a:t>promising to take care of her, he tells Amy </a:t>
            </a:r>
            <a:r>
              <a:rPr lang="en-US" sz="2200" dirty="0" smtClean="0"/>
              <a:t>that </a:t>
            </a:r>
            <a:r>
              <a:rPr lang="en-US" sz="2200" dirty="0"/>
              <a:t>he loves her</a:t>
            </a:r>
            <a:r>
              <a:rPr lang="en-US" sz="2200" dirty="0" smtClean="0"/>
              <a:t>.</a:t>
            </a:r>
            <a:endParaRPr lang="en-US" sz="2200" dirty="0"/>
          </a:p>
          <a:p>
            <a:r>
              <a:rPr lang="en-US" sz="2200" b="1" dirty="0"/>
              <a:t>Resolution: </a:t>
            </a:r>
            <a:r>
              <a:rPr lang="en-US" sz="2200" dirty="0"/>
              <a:t>She wins. A few pages later she slits the throat of her lover (an obsessed old boyfriend) to cement a story that has him kidnapping and holding here, until she took advantage of a weak moment and killed him in her escape</a:t>
            </a:r>
            <a:r>
              <a:rPr lang="en-US" dirty="0"/>
              <a:t>. </a:t>
            </a:r>
          </a:p>
        </p:txBody>
      </p:sp>
    </p:spTree>
    <p:extLst>
      <p:ext uri="{BB962C8B-B14F-4D97-AF65-F5344CB8AC3E}">
        <p14:creationId xmlns:p14="http://schemas.microsoft.com/office/powerpoint/2010/main" val="411677568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a:t>
            </a:r>
            <a:endParaRPr lang="en-US" sz="2400" dirty="0"/>
          </a:p>
        </p:txBody>
      </p:sp>
      <p:sp>
        <p:nvSpPr>
          <p:cNvPr id="4" name="Content Placeholder 3"/>
          <p:cNvSpPr>
            <a:spLocks noGrp="1"/>
          </p:cNvSpPr>
          <p:nvPr>
            <p:ph idx="1"/>
          </p:nvPr>
        </p:nvSpPr>
        <p:spPr>
          <a:xfrm>
            <a:off x="792571" y="1365473"/>
            <a:ext cx="7689291" cy="733259"/>
          </a:xfrm>
        </p:spPr>
        <p:txBody>
          <a:bodyPr>
            <a:normAutofit/>
          </a:bodyPr>
          <a:lstStyle/>
          <a:p>
            <a:pPr marL="0" indent="0">
              <a:buNone/>
            </a:pPr>
            <a:r>
              <a:rPr lang="en-US" sz="1800" b="1" dirty="0" smtClean="0"/>
              <a:t>Take a few minutes to break down the plot of a story you’re working on to its simplest elements using the four part model.</a:t>
            </a:r>
            <a:endParaRPr lang="en-US" sz="1800" dirty="0"/>
          </a:p>
        </p:txBody>
      </p:sp>
      <p:graphicFrame>
        <p:nvGraphicFramePr>
          <p:cNvPr id="5" name="Table 4"/>
          <p:cNvGraphicFramePr>
            <a:graphicFrameLocks noGrp="1"/>
          </p:cNvGraphicFramePr>
          <p:nvPr>
            <p:extLst>
              <p:ext uri="{D42A27DB-BD31-4B8C-83A1-F6EECF244321}">
                <p14:modId xmlns:p14="http://schemas.microsoft.com/office/powerpoint/2010/main" val="42325278"/>
              </p:ext>
            </p:extLst>
          </p:nvPr>
        </p:nvGraphicFramePr>
        <p:xfrm>
          <a:off x="1541900" y="2379467"/>
          <a:ext cx="6040358" cy="4082220"/>
        </p:xfrm>
        <a:graphic>
          <a:graphicData uri="http://schemas.openxmlformats.org/drawingml/2006/table">
            <a:tbl>
              <a:tblPr>
                <a:tableStyleId>{9DCAF9ED-07DC-4A11-8D7F-57B35C25682E}</a:tableStyleId>
              </a:tblPr>
              <a:tblGrid>
                <a:gridCol w="3020179"/>
                <a:gridCol w="3020179"/>
              </a:tblGrid>
              <a:tr h="2041110">
                <a:tc>
                  <a:txBody>
                    <a:bodyPr/>
                    <a:lstStyle/>
                    <a:p>
                      <a:pPr algn="ctr"/>
                      <a:endParaRPr lang="en-US" sz="2400" dirty="0" smtClean="0">
                        <a:latin typeface="Arial Rounded MT Bold"/>
                        <a:cs typeface="Arial Rounded MT Bold"/>
                      </a:endParaRPr>
                    </a:p>
                    <a:p>
                      <a:pPr algn="ctr"/>
                      <a:r>
                        <a:rPr lang="en-US" sz="2400" dirty="0" smtClean="0">
                          <a:latin typeface="Arial Rounded MT Bold"/>
                          <a:cs typeface="Arial Rounded MT Bold"/>
                        </a:rPr>
                        <a:t>Part 1</a:t>
                      </a:r>
                    </a:p>
                    <a:p>
                      <a:pPr algn="ctr"/>
                      <a:r>
                        <a:rPr lang="en-US" sz="2400" dirty="0" smtClean="0">
                          <a:latin typeface="Arial Rounded MT Bold"/>
                          <a:cs typeface="Arial Rounded MT Bold"/>
                        </a:rPr>
                        <a:t>The Setup/Orphan</a:t>
                      </a:r>
                      <a:endParaRPr lang="en-US" sz="2400" dirty="0">
                        <a:latin typeface="Arial Rounded MT Bold"/>
                        <a:cs typeface="Arial Rounded MT Bold"/>
                      </a:endParaRPr>
                    </a:p>
                  </a:txBody>
                  <a:tcPr marL="84982" marR="84982" marT="43907" marB="43907">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Response/Wanderer</a:t>
                      </a:r>
                    </a:p>
                    <a:p>
                      <a:endParaRPr lang="en-US" sz="1800" dirty="0"/>
                    </a:p>
                  </a:txBody>
                  <a:tcPr marL="84982" marR="84982" marT="43907" marB="43907">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0411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Attack/Warrior</a:t>
                      </a:r>
                    </a:p>
                    <a:p>
                      <a:endParaRPr lang="en-US" sz="1800" dirty="0"/>
                    </a:p>
                  </a:txBody>
                  <a:tcPr marL="84982" marR="84982" marT="43907" marB="43907">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Resolution/Martyr</a:t>
                      </a:r>
                    </a:p>
                    <a:p>
                      <a:endParaRPr lang="en-US" sz="1800" dirty="0"/>
                    </a:p>
                  </a:txBody>
                  <a:tcPr marL="84982" marR="84982" marT="43907" marB="43907">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04017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307" y="500230"/>
            <a:ext cx="7556313" cy="1547010"/>
          </a:xfrm>
        </p:spPr>
        <p:txBody>
          <a:bodyPr/>
          <a:lstStyle/>
          <a:p>
            <a:r>
              <a:rPr lang="en-US" sz="3200" b="1" dirty="0"/>
              <a:t>Six Core Competencies</a:t>
            </a:r>
            <a:r>
              <a:rPr lang="en-US" sz="3200" b="1" dirty="0" smtClean="0"/>
              <a:t>: </a:t>
            </a:r>
            <a:r>
              <a:rPr lang="en-US" b="1" dirty="0" smtClean="0"/>
              <a:t/>
            </a:r>
            <a:br>
              <a:rPr lang="en-US" b="1" dirty="0" smtClean="0"/>
            </a:br>
            <a:r>
              <a:rPr lang="en-US" sz="4400" b="1" dirty="0" smtClean="0"/>
              <a:t>Concept</a:t>
            </a:r>
            <a:r>
              <a:rPr lang="en-US" sz="4400" dirty="0"/>
              <a:t/>
            </a:r>
            <a:br>
              <a:rPr lang="en-US" sz="4400" dirty="0"/>
            </a:br>
            <a:endParaRPr lang="en-US" sz="4400" dirty="0"/>
          </a:p>
        </p:txBody>
      </p:sp>
      <p:sp>
        <p:nvSpPr>
          <p:cNvPr id="4" name="Content Placeholder 3"/>
          <p:cNvSpPr>
            <a:spLocks noGrp="1"/>
          </p:cNvSpPr>
          <p:nvPr>
            <p:ph idx="1"/>
          </p:nvPr>
        </p:nvSpPr>
        <p:spPr>
          <a:xfrm>
            <a:off x="886147" y="2047241"/>
            <a:ext cx="7689291" cy="4283128"/>
          </a:xfrm>
        </p:spPr>
        <p:txBody>
          <a:bodyPr>
            <a:normAutofit lnSpcReduction="10000"/>
          </a:bodyPr>
          <a:lstStyle/>
          <a:p>
            <a:pPr lvl="0"/>
            <a:r>
              <a:rPr lang="en-US" dirty="0" smtClean="0"/>
              <a:t>An </a:t>
            </a:r>
            <a:r>
              <a:rPr lang="en-US" dirty="0"/>
              <a:t>idea is a </a:t>
            </a:r>
            <a:r>
              <a:rPr lang="en-US" i="1" dirty="0"/>
              <a:t>seed</a:t>
            </a:r>
            <a:r>
              <a:rPr lang="en-US" dirty="0" smtClean="0"/>
              <a:t>.</a:t>
            </a:r>
            <a:endParaRPr lang="en-US" dirty="0"/>
          </a:p>
          <a:p>
            <a:pPr lvl="0"/>
            <a:r>
              <a:rPr lang="en-US" dirty="0"/>
              <a:t>W</a:t>
            </a:r>
            <a:r>
              <a:rPr lang="en-US" dirty="0" smtClean="0"/>
              <a:t>ithout </a:t>
            </a:r>
            <a:r>
              <a:rPr lang="en-US" dirty="0"/>
              <a:t>planting</a:t>
            </a:r>
            <a:r>
              <a:rPr lang="en-US" dirty="0" smtClean="0"/>
              <a:t>, </a:t>
            </a:r>
            <a:r>
              <a:rPr lang="en-US" dirty="0"/>
              <a:t>nourishment and watering, they are nothing more than little </a:t>
            </a:r>
            <a:r>
              <a:rPr lang="en-US" dirty="0" smtClean="0"/>
              <a:t>buds.</a:t>
            </a:r>
            <a:endParaRPr lang="en-US" dirty="0"/>
          </a:p>
          <a:p>
            <a:pPr lvl="0"/>
            <a:r>
              <a:rPr lang="en-US" dirty="0"/>
              <a:t>Sometimes we aren’t sure what seed we hold in our hands. So we plant it, nourish it, and soon it begins to show itself for what it is. What it </a:t>
            </a:r>
            <a:r>
              <a:rPr lang="en-US" i="1" dirty="0"/>
              <a:t>should</a:t>
            </a:r>
            <a:r>
              <a:rPr lang="en-US" dirty="0"/>
              <a:t> become</a:t>
            </a:r>
            <a:r>
              <a:rPr lang="en-US" dirty="0" smtClean="0"/>
              <a:t>.</a:t>
            </a:r>
            <a:endParaRPr lang="en-US" dirty="0"/>
          </a:p>
          <a:p>
            <a:pPr lvl="0"/>
            <a:r>
              <a:rPr lang="en-US" dirty="0"/>
              <a:t>If you stare at the seed long enough, you begin to ask it questions. Who are you? What can you do? </a:t>
            </a:r>
            <a:endParaRPr lang="en-US" dirty="0" smtClean="0"/>
          </a:p>
          <a:p>
            <a:pPr lvl="0"/>
            <a:r>
              <a:rPr lang="en-US" dirty="0" smtClean="0"/>
              <a:t>You </a:t>
            </a:r>
            <a:r>
              <a:rPr lang="en-US" dirty="0"/>
              <a:t>play with the seed until the questions – the </a:t>
            </a:r>
            <a:r>
              <a:rPr lang="en-US" i="1" dirty="0"/>
              <a:t>what if</a:t>
            </a:r>
            <a:r>
              <a:rPr lang="en-US" dirty="0"/>
              <a:t>? questions – begin to possess you. When one of them quickens your pulse, you know your seed has just become a </a:t>
            </a:r>
            <a:r>
              <a:rPr lang="en-US" i="1" dirty="0"/>
              <a:t>concept</a:t>
            </a:r>
            <a:r>
              <a:rPr lang="en-US" dirty="0" smtClean="0"/>
              <a:t>.</a:t>
            </a:r>
            <a:endParaRPr lang="en-US" dirty="0"/>
          </a:p>
        </p:txBody>
      </p:sp>
    </p:spTree>
    <p:extLst>
      <p:ext uri="{BB962C8B-B14F-4D97-AF65-F5344CB8AC3E}">
        <p14:creationId xmlns:p14="http://schemas.microsoft.com/office/powerpoint/2010/main" val="77828765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br>
              <a:rPr lang="en-US" sz="3200" b="1" dirty="0" smtClean="0"/>
            </a:br>
            <a:r>
              <a:rPr lang="en-US" sz="4400" b="1" dirty="0" smtClean="0"/>
              <a:t>Character</a:t>
            </a:r>
            <a:r>
              <a:rPr lang="en-US" sz="4400" dirty="0"/>
              <a:t/>
            </a:r>
            <a:br>
              <a:rPr lang="en-US" sz="4400" dirty="0"/>
            </a:br>
            <a:r>
              <a:rPr lang="en-US" dirty="0"/>
              <a:t/>
            </a:r>
            <a:br>
              <a:rPr lang="en-US" dirty="0"/>
            </a:br>
            <a:endParaRPr lang="en-US" dirty="0"/>
          </a:p>
        </p:txBody>
      </p:sp>
      <p:sp>
        <p:nvSpPr>
          <p:cNvPr id="4" name="Content Placeholder 3"/>
          <p:cNvSpPr>
            <a:spLocks noGrp="1"/>
          </p:cNvSpPr>
          <p:nvPr>
            <p:ph idx="1"/>
          </p:nvPr>
        </p:nvSpPr>
        <p:spPr>
          <a:xfrm>
            <a:off x="859411" y="2047241"/>
            <a:ext cx="7689291" cy="4283128"/>
          </a:xfrm>
        </p:spPr>
        <p:txBody>
          <a:bodyPr>
            <a:normAutofit/>
          </a:bodyPr>
          <a:lstStyle/>
          <a:p>
            <a:pPr lvl="0"/>
            <a:r>
              <a:rPr lang="en-US" dirty="0" smtClean="0"/>
              <a:t>Love </a:t>
            </a:r>
            <a:r>
              <a:rPr lang="en-US" dirty="0"/>
              <a:t>her or hate her</a:t>
            </a:r>
            <a:r>
              <a:rPr lang="en-US" dirty="0" smtClean="0"/>
              <a:t>, </a:t>
            </a:r>
            <a:r>
              <a:rPr lang="en-US" dirty="0"/>
              <a:t>she’s complicated, multi-dimensional.</a:t>
            </a:r>
          </a:p>
          <a:p>
            <a:pPr lvl="0"/>
            <a:r>
              <a:rPr lang="en-US" dirty="0"/>
              <a:t>She has a backstory. She has character arc. And she’s full of inner demons, all of which she denies.</a:t>
            </a:r>
          </a:p>
          <a:p>
            <a:pPr lvl="0"/>
            <a:r>
              <a:rPr lang="en-US" dirty="0"/>
              <a:t>We can relate to her, or at least empathize with her, and she is full of sub-text.</a:t>
            </a:r>
          </a:p>
          <a:p>
            <a:pPr lvl="0"/>
            <a:r>
              <a:rPr lang="en-US" dirty="0" smtClean="0"/>
              <a:t>The </a:t>
            </a:r>
            <a:r>
              <a:rPr lang="en-US" dirty="0"/>
              <a:t>ending is where true, third-dimension character emerges.</a:t>
            </a:r>
          </a:p>
          <a:p>
            <a:pPr lvl="0"/>
            <a:r>
              <a:rPr lang="en-US" dirty="0"/>
              <a:t>The character is never the story. The character is our window </a:t>
            </a:r>
            <a:r>
              <a:rPr lang="en-US" i="1" dirty="0"/>
              <a:t>into</a:t>
            </a:r>
            <a:r>
              <a:rPr lang="en-US" dirty="0"/>
              <a:t> the story. It’s the character that draws us in, and it’s </a:t>
            </a:r>
            <a:r>
              <a:rPr lang="en-US" i="1" dirty="0"/>
              <a:t>what happens</a:t>
            </a:r>
            <a:r>
              <a:rPr lang="en-US" dirty="0"/>
              <a:t> to the character that provides the stage for us to see who he is.</a:t>
            </a:r>
          </a:p>
        </p:txBody>
      </p:sp>
    </p:spTree>
    <p:extLst>
      <p:ext uri="{BB962C8B-B14F-4D97-AF65-F5344CB8AC3E}">
        <p14:creationId xmlns:p14="http://schemas.microsoft.com/office/powerpoint/2010/main" val="341494012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r>
              <a:rPr lang="en-US" b="1" dirty="0" smtClean="0"/>
              <a:t/>
            </a:r>
            <a:br>
              <a:rPr lang="en-US" b="1" dirty="0" smtClean="0"/>
            </a:br>
            <a:r>
              <a:rPr lang="en-US" sz="4400" b="1" dirty="0" smtClean="0"/>
              <a:t>Theme</a:t>
            </a:r>
            <a:r>
              <a:rPr lang="en-US" sz="4400" dirty="0"/>
              <a:t/>
            </a:r>
            <a:br>
              <a:rPr lang="en-US" sz="4400"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792571" y="2047241"/>
            <a:ext cx="7689291" cy="4283128"/>
          </a:xfrm>
        </p:spPr>
        <p:txBody>
          <a:bodyPr>
            <a:normAutofit fontScale="85000" lnSpcReduction="10000"/>
          </a:bodyPr>
          <a:lstStyle/>
          <a:p>
            <a:pPr lvl="0"/>
            <a:r>
              <a:rPr lang="en-US" dirty="0" smtClean="0"/>
              <a:t>Theme </a:t>
            </a:r>
            <a:r>
              <a:rPr lang="en-US" dirty="0"/>
              <a:t>is what your story </a:t>
            </a:r>
            <a:r>
              <a:rPr lang="en-US" i="1" dirty="0"/>
              <a:t>means</a:t>
            </a:r>
            <a:r>
              <a:rPr lang="en-US" dirty="0"/>
              <a:t>. How it </a:t>
            </a:r>
            <a:r>
              <a:rPr lang="en-US" i="1" dirty="0"/>
              <a:t>relates</a:t>
            </a:r>
            <a:r>
              <a:rPr lang="en-US" dirty="0"/>
              <a:t> to reality and life in general. </a:t>
            </a:r>
            <a:endParaRPr lang="en-US" dirty="0" smtClean="0"/>
          </a:p>
          <a:p>
            <a:pPr lvl="0"/>
            <a:r>
              <a:rPr lang="en-US" dirty="0" smtClean="0"/>
              <a:t>It </a:t>
            </a:r>
            <a:r>
              <a:rPr lang="en-US" dirty="0"/>
              <a:t>can be a principle or an inevitable stage of growing up. It can be subtle or it can be on the nose. It can be contextual, or it can be the centerpiece of the story. </a:t>
            </a:r>
            <a:endParaRPr lang="en-US" dirty="0" smtClean="0"/>
          </a:p>
          <a:p>
            <a:pPr lvl="0"/>
            <a:r>
              <a:rPr lang="en-US" dirty="0" smtClean="0"/>
              <a:t>Theme </a:t>
            </a:r>
            <a:r>
              <a:rPr lang="en-US" dirty="0"/>
              <a:t>is the </a:t>
            </a:r>
            <a:r>
              <a:rPr lang="en-US" i="1" dirty="0"/>
              <a:t>relevance</a:t>
            </a:r>
            <a:r>
              <a:rPr lang="en-US" dirty="0"/>
              <a:t> of your story to life—to reality, as reflected in your fiction. Theme is love and hate, the folly of youth, the treachery of commerce, the minefield of </a:t>
            </a:r>
            <a:r>
              <a:rPr lang="en-US" dirty="0" smtClean="0"/>
              <a:t>marriage, </a:t>
            </a:r>
            <a:r>
              <a:rPr lang="en-US" dirty="0"/>
              <a:t>betrayal, friendship, loyalty</a:t>
            </a:r>
            <a:r>
              <a:rPr lang="en-US" dirty="0" smtClean="0"/>
              <a:t>, </a:t>
            </a:r>
            <a:r>
              <a:rPr lang="en-US" dirty="0"/>
              <a:t>wealth and poverty, </a:t>
            </a:r>
            <a:r>
              <a:rPr lang="en-US" dirty="0" smtClean="0"/>
              <a:t>wisdom </a:t>
            </a:r>
            <a:r>
              <a:rPr lang="en-US" dirty="0"/>
              <a:t>and </a:t>
            </a:r>
            <a:r>
              <a:rPr lang="en-US" dirty="0" smtClean="0"/>
              <a:t>greed, </a:t>
            </a:r>
            <a:r>
              <a:rPr lang="en-US" dirty="0"/>
              <a:t>lust and laughter.</a:t>
            </a:r>
          </a:p>
          <a:p>
            <a:pPr lvl="0"/>
            <a:r>
              <a:rPr lang="en-US" dirty="0"/>
              <a:t>The story has to pierce the heart of the reader. A great story is always entertaining… and always relevant to life on a personal level.</a:t>
            </a:r>
          </a:p>
          <a:p>
            <a:pPr lvl="0"/>
            <a:r>
              <a:rPr lang="en-US" dirty="0"/>
              <a:t>The theme may not emerge until after you’ve written your first draft.</a:t>
            </a:r>
          </a:p>
          <a:p>
            <a:pPr lvl="0"/>
            <a:endParaRPr lang="en-US" dirty="0"/>
          </a:p>
        </p:txBody>
      </p:sp>
    </p:spTree>
    <p:extLst>
      <p:ext uri="{BB962C8B-B14F-4D97-AF65-F5344CB8AC3E}">
        <p14:creationId xmlns:p14="http://schemas.microsoft.com/office/powerpoint/2010/main" val="30008543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br>
              <a:rPr lang="en-US" sz="3200" b="1" dirty="0" smtClean="0"/>
            </a:br>
            <a:r>
              <a:rPr lang="en-US" sz="4400" b="1" dirty="0" smtClean="0"/>
              <a:t>Structure</a:t>
            </a:r>
            <a:r>
              <a:rPr lang="en-US" sz="4400" b="1" dirty="0"/>
              <a:t>/Plot</a:t>
            </a:r>
            <a:r>
              <a:rPr lang="en-US" sz="4400" dirty="0"/>
              <a:t/>
            </a:r>
            <a:br>
              <a:rPr lang="en-US" sz="4400"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32675" y="1853842"/>
            <a:ext cx="7689291" cy="462208"/>
          </a:xfrm>
        </p:spPr>
        <p:txBody>
          <a:bodyPr>
            <a:normAutofit/>
          </a:bodyPr>
          <a:lstStyle/>
          <a:p>
            <a:pPr marL="0" lvl="0" indent="0">
              <a:buNone/>
            </a:pPr>
            <a:r>
              <a:rPr lang="en-US" dirty="0" smtClean="0"/>
              <a:t>4 Part Model:</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804049129"/>
              </p:ext>
            </p:extLst>
          </p:nvPr>
        </p:nvGraphicFramePr>
        <p:xfrm>
          <a:off x="1775872" y="2503032"/>
          <a:ext cx="5606004" cy="3788670"/>
        </p:xfrm>
        <a:graphic>
          <a:graphicData uri="http://schemas.openxmlformats.org/drawingml/2006/table">
            <a:tbl>
              <a:tblPr>
                <a:tableStyleId>{9DCAF9ED-07DC-4A11-8D7F-57B35C25682E}</a:tableStyleId>
              </a:tblPr>
              <a:tblGrid>
                <a:gridCol w="2803002"/>
                <a:gridCol w="2803002"/>
              </a:tblGrid>
              <a:tr h="1894335">
                <a:tc>
                  <a:txBody>
                    <a:bodyPr/>
                    <a:lstStyle/>
                    <a:p>
                      <a:pPr algn="ctr"/>
                      <a:endParaRPr lang="en-US" sz="2200" dirty="0" smtClean="0">
                        <a:latin typeface="Arial Rounded MT Bold"/>
                        <a:cs typeface="Arial Rounded MT Bold"/>
                      </a:endParaRPr>
                    </a:p>
                    <a:p>
                      <a:pPr algn="ctr"/>
                      <a:r>
                        <a:rPr lang="en-US" sz="2200" dirty="0" smtClean="0">
                          <a:latin typeface="Arial Rounded MT Bold"/>
                          <a:cs typeface="Arial Rounded MT Bold"/>
                        </a:rPr>
                        <a:t>Part 1</a:t>
                      </a:r>
                    </a:p>
                    <a:p>
                      <a:pPr algn="ctr"/>
                      <a:r>
                        <a:rPr lang="en-US" sz="2200" dirty="0" smtClean="0">
                          <a:latin typeface="Arial Rounded MT Bold"/>
                          <a:cs typeface="Arial Rounded MT Bold"/>
                        </a:rPr>
                        <a:t>The Setup/Orphan</a:t>
                      </a:r>
                      <a:endParaRPr lang="en-US" sz="2200" dirty="0">
                        <a:latin typeface="Arial Rounded MT Bold"/>
                        <a:cs typeface="Arial Rounded MT Bold"/>
                      </a:endParaRPr>
                    </a:p>
                  </a:txBody>
                  <a:tcPr marL="78871" marR="78871" marT="40750" marB="4075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Response/Wanderer</a:t>
                      </a:r>
                    </a:p>
                    <a:p>
                      <a:endParaRPr lang="en-US" sz="1700" dirty="0"/>
                    </a:p>
                  </a:txBody>
                  <a:tcPr marL="78871" marR="78871" marT="40750" marB="4075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189433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Attack/Warrior</a:t>
                      </a:r>
                    </a:p>
                    <a:p>
                      <a:endParaRPr lang="en-US" sz="1700" dirty="0"/>
                    </a:p>
                  </a:txBody>
                  <a:tcPr marL="78871" marR="78871" marT="40750" marB="4075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Part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black"/>
                          </a:solidFill>
                          <a:effectLst/>
                          <a:uLnTx/>
                          <a:uFillTx/>
                          <a:latin typeface="Arial Rounded MT Bold"/>
                          <a:ea typeface="+mn-ea"/>
                          <a:cs typeface="Arial Rounded MT Bold"/>
                        </a:rPr>
                        <a:t>The Resolution/Martyr</a:t>
                      </a:r>
                    </a:p>
                    <a:p>
                      <a:endParaRPr lang="en-US" sz="1700" dirty="0"/>
                    </a:p>
                  </a:txBody>
                  <a:tcPr marL="78871" marR="78871" marT="40750" marB="4075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534354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br>
              <a:rPr lang="en-US" sz="3200" b="1" dirty="0" smtClean="0"/>
            </a:br>
            <a:r>
              <a:rPr lang="en-US" sz="4400" b="1" dirty="0" smtClean="0"/>
              <a:t>Structure</a:t>
            </a:r>
            <a:r>
              <a:rPr lang="en-US" sz="4400" b="1" dirty="0"/>
              <a:t>/Plot</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32675" y="2047241"/>
            <a:ext cx="7689291" cy="4283128"/>
          </a:xfrm>
        </p:spPr>
        <p:txBody>
          <a:bodyPr>
            <a:normAutofit/>
          </a:bodyPr>
          <a:lstStyle/>
          <a:p>
            <a:pPr lvl="0"/>
            <a:r>
              <a:rPr lang="en-US" dirty="0" smtClean="0"/>
              <a:t>Let’s </a:t>
            </a:r>
            <a:r>
              <a:rPr lang="en-US" dirty="0"/>
              <a:t>talk about sex</a:t>
            </a:r>
            <a:r>
              <a:rPr lang="en-US" dirty="0" smtClean="0"/>
              <a:t>. </a:t>
            </a:r>
            <a:r>
              <a:rPr lang="en-US" dirty="0"/>
              <a:t>Stage setting. Foreplay</a:t>
            </a:r>
            <a:r>
              <a:rPr lang="en-US" dirty="0" smtClean="0"/>
              <a:t>. Anticipation.</a:t>
            </a:r>
            <a:endParaRPr lang="en-US" dirty="0"/>
          </a:p>
          <a:p>
            <a:pPr lvl="0"/>
            <a:r>
              <a:rPr lang="en-US" dirty="0"/>
              <a:t>Sex has structure to </a:t>
            </a:r>
            <a:r>
              <a:rPr lang="en-US" dirty="0" smtClean="0"/>
              <a:t>it, when </a:t>
            </a:r>
            <a:r>
              <a:rPr lang="en-US" dirty="0"/>
              <a:t>it comes to what happens </a:t>
            </a:r>
            <a:r>
              <a:rPr lang="en-US" dirty="0" smtClean="0"/>
              <a:t>when.</a:t>
            </a:r>
          </a:p>
          <a:p>
            <a:pPr lvl="0"/>
            <a:r>
              <a:rPr lang="en-US" dirty="0" smtClean="0"/>
              <a:t>And </a:t>
            </a:r>
            <a:r>
              <a:rPr lang="en-US" dirty="0"/>
              <a:t>if you doubt that, when was the last time you </a:t>
            </a:r>
            <a:r>
              <a:rPr lang="en-US" dirty="0" smtClean="0"/>
              <a:t>began with </a:t>
            </a:r>
            <a:r>
              <a:rPr lang="en-US" dirty="0"/>
              <a:t>an orgasm and ended it by undressing your partner and pouring a glass of wine</a:t>
            </a:r>
            <a:r>
              <a:rPr lang="en-US" dirty="0" smtClean="0"/>
              <a:t>?</a:t>
            </a:r>
          </a:p>
          <a:p>
            <a:r>
              <a:rPr lang="en-US" dirty="0"/>
              <a:t>You know how it ends before you begin. Getting there is the real story</a:t>
            </a:r>
            <a:r>
              <a:rPr lang="en-US" dirty="0" smtClean="0"/>
              <a:t>.</a:t>
            </a:r>
            <a:endParaRPr lang="en-US" dirty="0"/>
          </a:p>
          <a:p>
            <a:pPr lvl="0"/>
            <a:r>
              <a:rPr lang="en-US" dirty="0"/>
              <a:t>Y</a:t>
            </a:r>
            <a:r>
              <a:rPr lang="en-US" dirty="0" smtClean="0"/>
              <a:t>ou </a:t>
            </a:r>
            <a:r>
              <a:rPr lang="en-US" dirty="0"/>
              <a:t>discover structure in </a:t>
            </a:r>
            <a:r>
              <a:rPr lang="en-US" dirty="0" smtClean="0"/>
              <a:t>storytelling by </a:t>
            </a:r>
            <a:r>
              <a:rPr lang="en-US" dirty="0"/>
              <a:t>looking beneath and beyond the concept and </a:t>
            </a:r>
            <a:r>
              <a:rPr lang="en-US" dirty="0" smtClean="0"/>
              <a:t>characters,</a:t>
            </a:r>
            <a:r>
              <a:rPr lang="en-US" dirty="0"/>
              <a:t> and </a:t>
            </a:r>
            <a:r>
              <a:rPr lang="en-US" dirty="0" smtClean="0"/>
              <a:t>discover </a:t>
            </a:r>
            <a:r>
              <a:rPr lang="en-US" dirty="0"/>
              <a:t>the sequence of the story’s architecture</a:t>
            </a:r>
            <a:r>
              <a:rPr lang="en-US" dirty="0" smtClean="0"/>
              <a:t>.</a:t>
            </a:r>
            <a:endParaRPr lang="en-US" dirty="0"/>
          </a:p>
        </p:txBody>
      </p:sp>
    </p:spTree>
    <p:extLst>
      <p:ext uri="{BB962C8B-B14F-4D97-AF65-F5344CB8AC3E}">
        <p14:creationId xmlns:p14="http://schemas.microsoft.com/office/powerpoint/2010/main" val="345180658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r>
              <a:rPr lang="en-US" b="1" dirty="0" smtClean="0"/>
              <a:t/>
            </a:r>
            <a:br>
              <a:rPr lang="en-US" b="1" dirty="0" smtClean="0"/>
            </a:br>
            <a:r>
              <a:rPr lang="en-US" sz="4400" b="1" dirty="0" smtClean="0"/>
              <a:t>Scene </a:t>
            </a:r>
            <a:r>
              <a:rPr lang="en-US" sz="4400" b="1" dirty="0"/>
              <a:t>Execution</a:t>
            </a:r>
            <a:r>
              <a:rPr lang="en-US" sz="4400" dirty="0"/>
              <a:t/>
            </a:r>
            <a:br>
              <a:rPr lang="en-US" sz="4400" dirty="0"/>
            </a:b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779203" y="2047241"/>
            <a:ext cx="7689291" cy="4283128"/>
          </a:xfrm>
        </p:spPr>
        <p:txBody>
          <a:bodyPr>
            <a:normAutofit/>
          </a:bodyPr>
          <a:lstStyle/>
          <a:p>
            <a:pPr lvl="0"/>
            <a:r>
              <a:rPr lang="en-US" dirty="0" smtClean="0"/>
              <a:t>This </a:t>
            </a:r>
            <a:r>
              <a:rPr lang="en-US" dirty="0"/>
              <a:t>scene has a succinctly defined mission. You know precisely what needs to be put into play, the manner in which it changes the story going forward. Now it’s a question of </a:t>
            </a:r>
            <a:r>
              <a:rPr lang="en-US" i="1" dirty="0"/>
              <a:t>how</a:t>
            </a:r>
            <a:r>
              <a:rPr lang="en-US" dirty="0"/>
              <a:t> to make it happen.</a:t>
            </a:r>
            <a:endParaRPr lang="en-US" sz="1600" dirty="0"/>
          </a:p>
          <a:p>
            <a:pPr lvl="0"/>
            <a:r>
              <a:rPr lang="en-US" dirty="0"/>
              <a:t>Every scene has: </a:t>
            </a:r>
            <a:endParaRPr lang="en-US" sz="2400" dirty="0"/>
          </a:p>
          <a:p>
            <a:pPr lvl="1"/>
            <a:r>
              <a:rPr lang="en-US" dirty="0"/>
              <a:t>Objective</a:t>
            </a:r>
            <a:endParaRPr lang="en-US" sz="2000" dirty="0"/>
          </a:p>
          <a:p>
            <a:pPr lvl="1"/>
            <a:r>
              <a:rPr lang="en-US" dirty="0"/>
              <a:t>Opposition</a:t>
            </a:r>
            <a:endParaRPr lang="en-US" sz="2000" dirty="0"/>
          </a:p>
          <a:p>
            <a:pPr lvl="1"/>
            <a:r>
              <a:rPr lang="en-US" dirty="0"/>
              <a:t>Outcome</a:t>
            </a:r>
            <a:endParaRPr lang="en-US" sz="2000" dirty="0"/>
          </a:p>
          <a:p>
            <a:pPr lvl="1"/>
            <a:r>
              <a:rPr lang="en-US" dirty="0"/>
              <a:t>Something unexpected</a:t>
            </a:r>
            <a:endParaRPr lang="en-US" sz="2000" dirty="0"/>
          </a:p>
          <a:p>
            <a:pPr lvl="0"/>
            <a:endParaRPr lang="en-US" dirty="0"/>
          </a:p>
        </p:txBody>
      </p:sp>
    </p:spTree>
    <p:extLst>
      <p:ext uri="{BB962C8B-B14F-4D97-AF65-F5344CB8AC3E}">
        <p14:creationId xmlns:p14="http://schemas.microsoft.com/office/powerpoint/2010/main" val="397527393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Six Core Competencies</a:t>
            </a:r>
            <a:r>
              <a:rPr lang="en-US" sz="3200" b="1" dirty="0" smtClean="0"/>
              <a:t>:  </a:t>
            </a:r>
            <a:r>
              <a:rPr lang="en-US" b="1" dirty="0" smtClean="0"/>
              <a:t/>
            </a:r>
            <a:br>
              <a:rPr lang="en-US" b="1" dirty="0" smtClean="0"/>
            </a:br>
            <a:r>
              <a:rPr lang="en-US" sz="4400" b="1" dirty="0"/>
              <a:t>Writing Voice</a:t>
            </a:r>
            <a:r>
              <a:rPr lang="en-US" sz="4400" dirty="0"/>
              <a:t/>
            </a:r>
            <a:br>
              <a:rPr lang="en-US" sz="4400" dirty="0"/>
            </a:b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05939" y="2047241"/>
            <a:ext cx="7689291" cy="4283128"/>
          </a:xfrm>
        </p:spPr>
        <p:txBody>
          <a:bodyPr>
            <a:normAutofit fontScale="92500" lnSpcReduction="10000"/>
          </a:bodyPr>
          <a:lstStyle/>
          <a:p>
            <a:pPr lvl="0"/>
            <a:r>
              <a:rPr lang="en-US" dirty="0" smtClean="0"/>
              <a:t>It’s </a:t>
            </a:r>
            <a:r>
              <a:rPr lang="en-US" dirty="0"/>
              <a:t>all about the story… until the voice detracts from it. In that case it’s a deal killer.</a:t>
            </a:r>
          </a:p>
          <a:p>
            <a:pPr lvl="0"/>
            <a:r>
              <a:rPr lang="en-US" dirty="0"/>
              <a:t>Voice is not only a unique way of putting words together, but a unique sensibility, a distinctive way of looking at the </a:t>
            </a:r>
            <a:r>
              <a:rPr lang="en-US" dirty="0" smtClean="0"/>
              <a:t>world. </a:t>
            </a:r>
            <a:r>
              <a:rPr lang="en-US" dirty="0"/>
              <a:t>We want to read an author who is like no other. An original. A standout. A voice.</a:t>
            </a:r>
          </a:p>
          <a:p>
            <a:pPr lvl="0"/>
            <a:r>
              <a:rPr lang="en-US" dirty="0"/>
              <a:t>How can you develop your voice? To some extent it happens all by itself. Stories come from the subconscious. What drives you to write, to some extent, are your own unresolved inner conflicts. </a:t>
            </a:r>
            <a:endParaRPr lang="en-US" dirty="0" smtClean="0"/>
          </a:p>
          <a:p>
            <a:pPr lvl="0"/>
            <a:r>
              <a:rPr lang="en-US" dirty="0" smtClean="0"/>
              <a:t>You </a:t>
            </a:r>
            <a:r>
              <a:rPr lang="en-US" dirty="0"/>
              <a:t>can facilitate voice by giving yourself the freedom to say things in your own unique way. You do not talk exactly like anyone else, right? Why should you write like everyone else?</a:t>
            </a:r>
          </a:p>
        </p:txBody>
      </p:sp>
    </p:spTree>
    <p:extLst>
      <p:ext uri="{BB962C8B-B14F-4D97-AF65-F5344CB8AC3E}">
        <p14:creationId xmlns:p14="http://schemas.microsoft.com/office/powerpoint/2010/main" val="352576016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 </a:t>
            </a:r>
            <a:r>
              <a:rPr lang="en-US" b="1" dirty="0" err="1" smtClean="0"/>
              <a:t>Pantsers</a:t>
            </a:r>
            <a:r>
              <a:rPr lang="en-US" b="1" dirty="0" smtClean="0"/>
              <a:t>:</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765835" y="2047241"/>
            <a:ext cx="7689291" cy="4283128"/>
          </a:xfrm>
        </p:spPr>
        <p:txBody>
          <a:bodyPr>
            <a:normAutofit/>
          </a:bodyPr>
          <a:lstStyle/>
          <a:p>
            <a:pPr marL="0" lvl="0" indent="0">
              <a:buNone/>
            </a:pPr>
            <a:r>
              <a:rPr lang="en-US" dirty="0" smtClean="0"/>
              <a:t>You can continue to write your stories organically, but keep in mind the five moments on which your story depends:</a:t>
            </a:r>
          </a:p>
          <a:p>
            <a:pPr lvl="0"/>
            <a:r>
              <a:rPr lang="en-US" dirty="0" smtClean="0"/>
              <a:t>The opening hook</a:t>
            </a:r>
          </a:p>
          <a:p>
            <a:pPr lvl="0"/>
            <a:r>
              <a:rPr lang="en-US" dirty="0" smtClean="0"/>
              <a:t>The First </a:t>
            </a:r>
            <a:r>
              <a:rPr lang="en-US" dirty="0"/>
              <a:t>P</a:t>
            </a:r>
            <a:r>
              <a:rPr lang="en-US" dirty="0" smtClean="0"/>
              <a:t>lot </a:t>
            </a:r>
            <a:r>
              <a:rPr lang="en-US" dirty="0"/>
              <a:t>P</a:t>
            </a:r>
            <a:r>
              <a:rPr lang="en-US" dirty="0" smtClean="0"/>
              <a:t>oint</a:t>
            </a:r>
          </a:p>
          <a:p>
            <a:pPr lvl="0"/>
            <a:r>
              <a:rPr lang="en-US" dirty="0" smtClean="0"/>
              <a:t>The Midpoint (context-shifting transition)</a:t>
            </a:r>
          </a:p>
          <a:p>
            <a:pPr lvl="0"/>
            <a:r>
              <a:rPr lang="en-US" dirty="0" smtClean="0"/>
              <a:t>The Second Plot Point</a:t>
            </a:r>
          </a:p>
          <a:p>
            <a:pPr lvl="0"/>
            <a:r>
              <a:rPr lang="en-US" dirty="0" smtClean="0"/>
              <a:t>The ending</a:t>
            </a:r>
            <a:endParaRPr lang="en-US" dirty="0"/>
          </a:p>
        </p:txBody>
      </p:sp>
    </p:spTree>
    <p:extLst>
      <p:ext uri="{BB962C8B-B14F-4D97-AF65-F5344CB8AC3E}">
        <p14:creationId xmlns:p14="http://schemas.microsoft.com/office/powerpoint/2010/main" val="24623037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19307" y="2047241"/>
            <a:ext cx="7689291" cy="4283128"/>
          </a:xfrm>
        </p:spPr>
        <p:txBody>
          <a:bodyPr>
            <a:noAutofit/>
          </a:bodyPr>
          <a:lstStyle/>
          <a:p>
            <a:r>
              <a:rPr lang="en-US" sz="2500" dirty="0" smtClean="0"/>
              <a:t>Successful storytellers put it all together with a value-added panache and intuitive insight that defies definition or description.</a:t>
            </a:r>
          </a:p>
          <a:p>
            <a:r>
              <a:rPr lang="en-US" sz="2500" dirty="0" smtClean="0"/>
              <a:t>They </a:t>
            </a:r>
            <a:r>
              <a:rPr lang="en-US" sz="2500" i="1" dirty="0" smtClean="0"/>
              <a:t>get it</a:t>
            </a:r>
            <a:r>
              <a:rPr lang="en-US" sz="2500" dirty="0" smtClean="0"/>
              <a:t>, and they deliver with a distinctive narrative sensibility that exceeds the sum of its parts.</a:t>
            </a:r>
          </a:p>
          <a:p>
            <a:r>
              <a:rPr lang="en-US" sz="2500" dirty="0" smtClean="0"/>
              <a:t>These writers seize the moment in a way that is beyond emulation.</a:t>
            </a:r>
          </a:p>
        </p:txBody>
      </p:sp>
    </p:spTree>
    <p:extLst>
      <p:ext uri="{BB962C8B-B14F-4D97-AF65-F5344CB8AC3E}">
        <p14:creationId xmlns:p14="http://schemas.microsoft.com/office/powerpoint/2010/main" val="40697102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Inspiration:</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765835" y="2047241"/>
            <a:ext cx="7689291" cy="4283128"/>
          </a:xfrm>
        </p:spPr>
        <p:txBody>
          <a:bodyPr>
            <a:normAutofit/>
          </a:bodyPr>
          <a:lstStyle/>
          <a:p>
            <a:pPr marL="0" indent="0">
              <a:buNone/>
            </a:pPr>
            <a:r>
              <a:rPr lang="en-US" sz="3200" dirty="0" smtClean="0"/>
              <a:t>The elusive magic that brings it all together is instinct.</a:t>
            </a:r>
          </a:p>
          <a:p>
            <a:pPr marL="0" indent="0">
              <a:buNone/>
            </a:pPr>
            <a:r>
              <a:rPr lang="en-US" sz="3200" dirty="0" smtClean="0"/>
              <a:t>If you’re a writer and you actually write, you’re already living the dream. </a:t>
            </a:r>
          </a:p>
          <a:p>
            <a:pPr marL="0" indent="0">
              <a:buNone/>
            </a:pPr>
            <a:r>
              <a:rPr lang="en-US" sz="3200" dirty="0" smtClean="0"/>
              <a:t>We are alive in a way that others are not.</a:t>
            </a:r>
            <a:endParaRPr lang="en-US" sz="3200" dirty="0"/>
          </a:p>
        </p:txBody>
      </p:sp>
    </p:spTree>
    <p:extLst>
      <p:ext uri="{BB962C8B-B14F-4D97-AF65-F5344CB8AC3E}">
        <p14:creationId xmlns:p14="http://schemas.microsoft.com/office/powerpoint/2010/main" val="340228502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Bibliography</a:t>
            </a:r>
            <a:r>
              <a:rPr lang="en-US" dirty="0"/>
              <a:t/>
            </a:r>
            <a:br>
              <a:rPr lang="en-US" dirty="0"/>
            </a:b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19307" y="2047241"/>
            <a:ext cx="7689291" cy="4283128"/>
          </a:xfrm>
        </p:spPr>
        <p:txBody>
          <a:bodyPr>
            <a:normAutofit/>
          </a:bodyPr>
          <a:lstStyle/>
          <a:p>
            <a:r>
              <a:rPr lang="en-US" sz="2800" b="1" i="1" dirty="0" smtClean="0"/>
              <a:t>Story Engineering </a:t>
            </a:r>
            <a:r>
              <a:rPr lang="en-US" sz="2800" b="1" dirty="0" smtClean="0"/>
              <a:t>by Larry Brooks</a:t>
            </a:r>
          </a:p>
          <a:p>
            <a:r>
              <a:rPr lang="en-US" sz="2800" i="1" dirty="0" smtClean="0"/>
              <a:t>Story </a:t>
            </a:r>
            <a:r>
              <a:rPr lang="en-US" sz="2800" i="1" dirty="0"/>
              <a:t>Fix</a:t>
            </a:r>
            <a:r>
              <a:rPr lang="en-US" sz="2800" dirty="0"/>
              <a:t> by Larry </a:t>
            </a:r>
            <a:r>
              <a:rPr lang="en-US" sz="2800" dirty="0" smtClean="0"/>
              <a:t>Brooks</a:t>
            </a:r>
          </a:p>
          <a:p>
            <a:r>
              <a:rPr lang="en-US" sz="2800" dirty="0" smtClean="0"/>
              <a:t>Story Structure by Victoria Lynn Schmidt</a:t>
            </a:r>
            <a:endParaRPr lang="en-US" sz="2800" dirty="0"/>
          </a:p>
          <a:p>
            <a:r>
              <a:rPr lang="en-US" sz="2800" i="1" dirty="0"/>
              <a:t>Super Structure – The Key to Unleashing the Power of Story</a:t>
            </a:r>
            <a:r>
              <a:rPr lang="en-US" sz="2800" dirty="0"/>
              <a:t> by James Scott </a:t>
            </a:r>
            <a:r>
              <a:rPr lang="en-US" sz="2800" dirty="0" smtClean="0"/>
              <a:t>Bell</a:t>
            </a:r>
            <a:endParaRPr lang="en-US" sz="2800" dirty="0"/>
          </a:p>
        </p:txBody>
      </p:sp>
    </p:spTree>
    <p:extLst>
      <p:ext uri="{BB962C8B-B14F-4D97-AF65-F5344CB8AC3E}">
        <p14:creationId xmlns:p14="http://schemas.microsoft.com/office/powerpoint/2010/main" val="153861463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ellar Do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78488" y="2117547"/>
            <a:ext cx="1552599" cy="224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24690" y="500230"/>
            <a:ext cx="8506396" cy="1153310"/>
          </a:xfrm>
        </p:spPr>
        <p:txBody>
          <a:bodyPr/>
          <a:lstStyle/>
          <a:p>
            <a:r>
              <a:rPr lang="en-US" sz="4000" b="1" dirty="0" smtClean="0"/>
              <a:t>Thank you!</a:t>
            </a:r>
            <a:r>
              <a:rPr lang="en-US" sz="4000" dirty="0"/>
              <a:t> </a:t>
            </a:r>
            <a:r>
              <a:rPr lang="en-US" sz="4000" dirty="0" smtClean="0"/>
              <a:t>           </a:t>
            </a:r>
            <a:r>
              <a:rPr lang="en-US" sz="4000" i="1" dirty="0" err="1" smtClean="0"/>
              <a:t>SallyBosco.com</a:t>
            </a:r>
            <a:r>
              <a:rPr lang="en-US" sz="4000" i="1" dirty="0"/>
              <a:t/>
            </a:r>
            <a:br>
              <a:rPr lang="en-US" sz="4000" i="1" dirty="0"/>
            </a:br>
            <a:r>
              <a:rPr lang="en-US" dirty="0"/>
              <a:t/>
            </a:r>
            <a:br>
              <a:rPr lang="en-US" dirty="0"/>
            </a:br>
            <a:endParaRPr lang="en-US" dirty="0"/>
          </a:p>
        </p:txBody>
      </p:sp>
      <p:pic>
        <p:nvPicPr>
          <p:cNvPr id="5" name="Picture 5" descr="Double_Crush_4 i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5787" y="1460150"/>
            <a:ext cx="1751979" cy="2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ShadowCat sma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49960" y="4072178"/>
            <a:ext cx="1723513" cy="267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Death Divided.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35924" y="4066129"/>
            <a:ext cx="1723513" cy="267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evins Deadly Sin 72dpi2i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3501" y="1417609"/>
            <a:ext cx="1779426" cy="275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WerecatChronicles72dpi2in.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34189" y="1460150"/>
            <a:ext cx="1723818" cy="275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OneCraftManyGenres.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50745" y="4066130"/>
            <a:ext cx="1809011" cy="269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72305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5221</TotalTime>
  <Words>5401</Words>
  <Application>Microsoft Macintosh PowerPoint</Application>
  <PresentationFormat>Custom</PresentationFormat>
  <Paragraphs>331</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Advantage</vt:lpstr>
      <vt:lpstr>Story Architecture</vt:lpstr>
      <vt:lpstr>Story structure vs. Story Architecture </vt:lpstr>
      <vt:lpstr>Story structure vs. Story Architecture </vt:lpstr>
      <vt:lpstr>Story structure vs.  Story Architecture </vt:lpstr>
      <vt:lpstr>Basic Four Part Model</vt:lpstr>
      <vt:lpstr>Definitions</vt:lpstr>
      <vt:lpstr>Part 1 – The Setup/Orphan </vt:lpstr>
      <vt:lpstr>1. The Most Important Moment: The First Plot Point </vt:lpstr>
      <vt:lpstr>Part 2 – The Response/Wanderer</vt:lpstr>
      <vt:lpstr>2. The First Pinch Point</vt:lpstr>
      <vt:lpstr>2. The Midpoint Scene</vt:lpstr>
      <vt:lpstr>Part 3 – The Attack/Warrior</vt:lpstr>
      <vt:lpstr>3 – The Second Pinch Point</vt:lpstr>
      <vt:lpstr>3 – The Second Plot Point</vt:lpstr>
      <vt:lpstr>Part 4 – The Resolution/Martyr</vt:lpstr>
      <vt:lpstr>4. The Third Plot Point </vt:lpstr>
      <vt:lpstr>4. The Climax</vt:lpstr>
      <vt:lpstr>4. The Resolution</vt:lpstr>
      <vt:lpstr>4. The Final Act</vt:lpstr>
      <vt:lpstr>Three Tent Poles</vt:lpstr>
      <vt:lpstr>Story Milestones –  Three Tent Poles in Red</vt:lpstr>
      <vt:lpstr>Story Analysis – Gone Girl</vt:lpstr>
      <vt:lpstr>Story Analysis – Gone Girl</vt:lpstr>
      <vt:lpstr>Story Analysis – Gone Girl</vt:lpstr>
      <vt:lpstr>Exercise:</vt:lpstr>
      <vt:lpstr>Six Core Competencies:  Concept </vt:lpstr>
      <vt:lpstr>Six Core Competencies:  Character  </vt:lpstr>
      <vt:lpstr>Six Core Competencies:   Theme   </vt:lpstr>
      <vt:lpstr>Six Core Competencies:   Structure/Plot   </vt:lpstr>
      <vt:lpstr>Six Core Competencies:   Structure/Plot   </vt:lpstr>
      <vt:lpstr>Six Core Competencies:   Scene Execution    </vt:lpstr>
      <vt:lpstr>Six Core Competencies:   Writing Voice    </vt:lpstr>
      <vt:lpstr>For Pantsers:   </vt:lpstr>
      <vt:lpstr>Conclusion:   </vt:lpstr>
      <vt:lpstr>Inspiration:   </vt:lpstr>
      <vt:lpstr>Bibliography   </vt:lpstr>
      <vt:lpstr>Thank you!            SallyBosco.com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Architecture</dc:title>
  <dc:creator>Sally Bosco</dc:creator>
  <cp:lastModifiedBy>Sally Bosco</cp:lastModifiedBy>
  <cp:revision>49</cp:revision>
  <cp:lastPrinted>2016-06-20T06:06:18Z</cp:lastPrinted>
  <dcterms:created xsi:type="dcterms:W3CDTF">2016-06-13T00:02:57Z</dcterms:created>
  <dcterms:modified xsi:type="dcterms:W3CDTF">2016-06-20T06:06:58Z</dcterms:modified>
</cp:coreProperties>
</file>