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7" r:id="rId3"/>
    <p:sldId id="292" r:id="rId4"/>
    <p:sldId id="291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5" r:id="rId25"/>
    <p:sldId id="312" r:id="rId26"/>
    <p:sldId id="316" r:id="rId27"/>
    <p:sldId id="317" r:id="rId28"/>
    <p:sldId id="318" r:id="rId29"/>
    <p:sldId id="319" r:id="rId30"/>
    <p:sldId id="320" r:id="rId31"/>
    <p:sldId id="313" r:id="rId32"/>
    <p:sldId id="321" r:id="rId33"/>
    <p:sldId id="322" r:id="rId34"/>
    <p:sldId id="314" r:id="rId35"/>
    <p:sldId id="323" r:id="rId36"/>
    <p:sldId id="325" r:id="rId37"/>
    <p:sldId id="324" r:id="rId38"/>
    <p:sldId id="290" r:id="rId39"/>
    <p:sldId id="287" r:id="rId40"/>
  </p:sldIdLst>
  <p:sldSz cx="9144000" cy="70866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634" autoAdjust="0"/>
  </p:normalViewPr>
  <p:slideViewPr>
    <p:cSldViewPr snapToGrid="0" snapToObjects="1">
      <p:cViewPr varScale="1">
        <p:scale>
          <a:sx n="89" d="100"/>
          <a:sy n="89" d="100"/>
        </p:scale>
        <p:origin x="-1560" y="-120"/>
      </p:cViewPr>
      <p:guideLst>
        <p:guide orient="horz" pos="223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-3384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handoutMaster" Target="handoutMasters/handout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F0DFA-EE79-6A4E-A987-F1B23373EA6B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55F86-F6EB-5E43-9F19-8B6C0A3A18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55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2B2AC-CDBB-5044-B131-B01757275EF9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514350"/>
            <a:ext cx="33178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77DFF-63D3-1945-A5B5-1C1E42DDE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260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676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445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628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3063" y="514350"/>
            <a:ext cx="3317875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DFF-63D3-1945-A5B5-1C1E42DDECA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62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778824"/>
            <a:ext cx="4038600" cy="96456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748019"/>
            <a:ext cx="4038600" cy="773505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639828"/>
            <a:ext cx="1232647" cy="377296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639828"/>
            <a:ext cx="2617694" cy="377296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575" y="236220"/>
            <a:ext cx="4235450" cy="4327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36220"/>
            <a:ext cx="2057400" cy="21070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456688"/>
            <a:ext cx="2057400" cy="21070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24388" y="236220"/>
            <a:ext cx="2057400" cy="210708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456688"/>
            <a:ext cx="2057400" cy="21070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91993"/>
            <a:ext cx="685800" cy="1653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138954"/>
            <a:ext cx="7556313" cy="1028251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3186" y="236220"/>
            <a:ext cx="260909" cy="572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67205"/>
            <a:ext cx="7558960" cy="800523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778824"/>
            <a:ext cx="4038600" cy="96456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748019"/>
            <a:ext cx="4038600" cy="773505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639828"/>
            <a:ext cx="1232647" cy="377296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639828"/>
            <a:ext cx="2617694" cy="377296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575" y="236220"/>
            <a:ext cx="4235450" cy="4327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36220"/>
            <a:ext cx="2057400" cy="21070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456688"/>
            <a:ext cx="2057400" cy="21070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36220"/>
            <a:ext cx="2057400" cy="210708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456688"/>
            <a:ext cx="2057400" cy="210708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838811"/>
            <a:ext cx="3086100" cy="210893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2" y="180640"/>
            <a:ext cx="413309" cy="8586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36220"/>
            <a:ext cx="8200930" cy="65567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228340"/>
            <a:ext cx="5638800" cy="1407478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645661"/>
            <a:ext cx="5638800" cy="1550193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457067"/>
            <a:ext cx="1474694" cy="37729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457067"/>
            <a:ext cx="5638800" cy="3772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457067"/>
            <a:ext cx="554038" cy="377296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03613" y="3214447"/>
            <a:ext cx="260909" cy="6360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1" y="236220"/>
            <a:ext cx="212725" cy="65567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1" y="291993"/>
            <a:ext cx="642097" cy="1653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91993"/>
            <a:ext cx="91440" cy="16535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6" y="236220"/>
            <a:ext cx="260909" cy="572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2052162"/>
            <a:ext cx="3657600" cy="427820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2052162"/>
            <a:ext cx="3657600" cy="427820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91993"/>
            <a:ext cx="685800" cy="1653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6" y="236220"/>
            <a:ext cx="260909" cy="572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528944"/>
            <a:ext cx="3657600" cy="38014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528944"/>
            <a:ext cx="3657600" cy="38014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139876"/>
            <a:ext cx="3657600" cy="333487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139876"/>
            <a:ext cx="3657600" cy="3334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6" y="236220"/>
            <a:ext cx="260909" cy="572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2052162"/>
            <a:ext cx="7569157" cy="20314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8" y="4303797"/>
            <a:ext cx="7569157" cy="20314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91993"/>
            <a:ext cx="685800" cy="1653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50309"/>
            <a:ext cx="554038" cy="377296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91993"/>
            <a:ext cx="685800" cy="1653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6" y="236220"/>
            <a:ext cx="260909" cy="572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2052162"/>
            <a:ext cx="3657600" cy="20314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2052162"/>
            <a:ext cx="3657600" cy="427820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308653"/>
            <a:ext cx="3657600" cy="20314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91993"/>
            <a:ext cx="685800" cy="1653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6" y="236220"/>
            <a:ext cx="260909" cy="572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1" y="2052162"/>
            <a:ext cx="3657413" cy="20314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1" y="4303797"/>
            <a:ext cx="3657413" cy="20314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2052162"/>
            <a:ext cx="3657600" cy="20314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308653"/>
            <a:ext cx="3657600" cy="20314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91993"/>
            <a:ext cx="685800" cy="1653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6" y="236220"/>
            <a:ext cx="260909" cy="572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91993"/>
            <a:ext cx="685800" cy="3122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6" y="236220"/>
            <a:ext cx="3451225" cy="65567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657475"/>
            <a:ext cx="3255264" cy="1200785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6" y="282152"/>
            <a:ext cx="4597399" cy="604821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858261"/>
            <a:ext cx="3255264" cy="247210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637705"/>
            <a:ext cx="1537447" cy="377296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6" y="6637705"/>
            <a:ext cx="3316941" cy="3772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2" y="180640"/>
            <a:ext cx="413309" cy="8586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91993"/>
            <a:ext cx="685800" cy="3122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228340"/>
            <a:ext cx="3898272" cy="900589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36220"/>
            <a:ext cx="3460658" cy="65567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4128928"/>
            <a:ext cx="3898272" cy="2219484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637705"/>
            <a:ext cx="1537447" cy="377296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637705"/>
            <a:ext cx="3005138" cy="3772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90110" y="3483088"/>
            <a:ext cx="220568" cy="3816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6" y="4571551"/>
            <a:ext cx="6191157" cy="861509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36220"/>
            <a:ext cx="6378389" cy="43275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6" y="5433059"/>
            <a:ext cx="6191157" cy="915353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02438" y="236220"/>
            <a:ext cx="2057400" cy="21070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456688"/>
            <a:ext cx="2057400" cy="21070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787218"/>
            <a:ext cx="220568" cy="3816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36220"/>
            <a:ext cx="6387167" cy="65567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657475"/>
            <a:ext cx="6181611" cy="1200785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858261"/>
            <a:ext cx="6179566" cy="247210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443461"/>
            <a:ext cx="1348398" cy="3772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6" y="6443461"/>
            <a:ext cx="4648105" cy="3772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2" y="180640"/>
            <a:ext cx="413309" cy="8586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36220"/>
            <a:ext cx="2057400" cy="21070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454105"/>
            <a:ext cx="2057400" cy="210708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686605"/>
            <a:ext cx="2057400" cy="210708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36220"/>
            <a:ext cx="4235450" cy="65567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657475"/>
            <a:ext cx="4016633" cy="1200785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858261"/>
            <a:ext cx="4015304" cy="247210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443461"/>
            <a:ext cx="1348398" cy="3772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6" y="6443461"/>
            <a:ext cx="2590705" cy="3772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2" y="180640"/>
            <a:ext cx="413309" cy="8586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36220"/>
            <a:ext cx="2057400" cy="21070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685884"/>
            <a:ext cx="2057400" cy="21070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36220"/>
            <a:ext cx="2057400" cy="210708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461052"/>
            <a:ext cx="2057400" cy="210708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461051"/>
            <a:ext cx="2057400" cy="43275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91993"/>
            <a:ext cx="685800" cy="3122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228340"/>
            <a:ext cx="3108960" cy="900589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444090"/>
            <a:ext cx="4240119" cy="43275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4128928"/>
            <a:ext cx="3108960" cy="2219484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637705"/>
            <a:ext cx="1537447" cy="377296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637705"/>
            <a:ext cx="3005138" cy="3772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50361" y="3483088"/>
            <a:ext cx="220568" cy="3816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36220"/>
            <a:ext cx="2057400" cy="210708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36220"/>
            <a:ext cx="2057400" cy="210708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91993"/>
            <a:ext cx="685800" cy="1653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6" y="236220"/>
            <a:ext cx="260909" cy="572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91993"/>
            <a:ext cx="685800" cy="3122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86567"/>
            <a:ext cx="681318" cy="5343803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90715"/>
            <a:ext cx="6858000" cy="535769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88763" y="589624"/>
            <a:ext cx="26960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115331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07" y="2047241"/>
            <a:ext cx="7556313" cy="428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637705"/>
            <a:ext cx="2133600" cy="3772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6/10/17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637705"/>
            <a:ext cx="6122894" cy="3772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50309"/>
            <a:ext cx="554038" cy="3772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7" Type="http://schemas.openxmlformats.org/officeDocument/2006/relationships/image" Target="../media/image12.jpeg"/><Relationship Id="rId8" Type="http://schemas.openxmlformats.org/officeDocument/2006/relationships/image" Target="../media/image13.jpeg"/><Relationship Id="rId9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842" y="4778824"/>
            <a:ext cx="8518358" cy="902487"/>
          </a:xfrm>
        </p:spPr>
        <p:txBody>
          <a:bodyPr>
            <a:no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</a:rPr>
              <a:t>Give Your Novel a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smtClean="0">
                <a:solidFill>
                  <a:schemeClr val="tx1"/>
                </a:solidFill>
              </a:rPr>
              <a:t>Kick A** Story Title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6032372"/>
            <a:ext cx="4038600" cy="773505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Sally Bosco</a:t>
            </a:r>
            <a:endParaRPr lang="en-US" sz="40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121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Why it’s important to have a </a:t>
            </a:r>
            <a:br>
              <a:rPr lang="en-US" dirty="0" smtClean="0"/>
            </a:br>
            <a:r>
              <a:rPr lang="en-US" dirty="0" smtClean="0"/>
              <a:t>Kick A** Title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01638" indent="-401638"/>
            <a:r>
              <a:rPr lang="en-US" sz="2400" dirty="0" smtClean="0">
                <a:solidFill>
                  <a:srgbClr val="000000"/>
                </a:solidFill>
              </a:rPr>
              <a:t>Stand out in a slush pile</a:t>
            </a:r>
          </a:p>
          <a:p>
            <a:pPr marL="401638" indent="-401638"/>
            <a:r>
              <a:rPr lang="en-US" sz="2400" dirty="0" smtClean="0">
                <a:solidFill>
                  <a:srgbClr val="000000"/>
                </a:solidFill>
              </a:rPr>
              <a:t>In our busy world, this may be the only thing the reader sees.</a:t>
            </a:r>
          </a:p>
          <a:p>
            <a:pPr marL="401638" lvl="0" indent="-401638"/>
            <a:r>
              <a:rPr lang="en-US" sz="2400" dirty="0" smtClean="0">
                <a:solidFill>
                  <a:srgbClr val="000000"/>
                </a:solidFill>
              </a:rPr>
              <a:t>Catch </a:t>
            </a:r>
            <a:r>
              <a:rPr lang="en-US" sz="2400" dirty="0">
                <a:solidFill>
                  <a:srgbClr val="000000"/>
                </a:solidFill>
              </a:rPr>
              <a:t>a reader’s interest in a promo email or online preview</a:t>
            </a:r>
          </a:p>
          <a:p>
            <a:pPr marL="401638" lvl="0" indent="-401638"/>
            <a:r>
              <a:rPr lang="en-US" sz="2400" dirty="0">
                <a:solidFill>
                  <a:srgbClr val="000000"/>
                </a:solidFill>
              </a:rPr>
              <a:t>Pique the reader’s curiosity</a:t>
            </a:r>
          </a:p>
          <a:p>
            <a:pPr marL="401638" lvl="0" indent="-401638"/>
            <a:r>
              <a:rPr lang="en-US" sz="2400" dirty="0">
                <a:solidFill>
                  <a:srgbClr val="000000"/>
                </a:solidFill>
              </a:rPr>
              <a:t>Make your book sound better than it actually is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10031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What we’re going to do in class: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401638" lvl="0" indent="-401638"/>
            <a:r>
              <a:rPr lang="en-US" sz="3200" dirty="0" smtClean="0">
                <a:solidFill>
                  <a:srgbClr val="000000"/>
                </a:solidFill>
              </a:rPr>
              <a:t>Talk about the major way titles are chosen</a:t>
            </a:r>
          </a:p>
          <a:p>
            <a:pPr marL="401638" lvl="0" indent="-401638"/>
            <a:r>
              <a:rPr lang="en-US" sz="3200" dirty="0" smtClean="0">
                <a:solidFill>
                  <a:srgbClr val="000000"/>
                </a:solidFill>
              </a:rPr>
              <a:t>Getting to the essence of your book</a:t>
            </a:r>
          </a:p>
          <a:p>
            <a:pPr marL="401638" lvl="0" indent="-401638"/>
            <a:r>
              <a:rPr lang="en-US" sz="3200" dirty="0" smtClean="0">
                <a:solidFill>
                  <a:srgbClr val="000000"/>
                </a:solidFill>
              </a:rPr>
              <a:t>What to avoid: Pitfalls</a:t>
            </a:r>
          </a:p>
          <a:p>
            <a:pPr marL="401638" lvl="0" indent="-401638"/>
            <a:r>
              <a:rPr lang="en-US" sz="3200" dirty="0" smtClean="0">
                <a:solidFill>
                  <a:srgbClr val="000000"/>
                </a:solidFill>
              </a:rPr>
              <a:t>Brainstorming</a:t>
            </a:r>
          </a:p>
          <a:p>
            <a:pPr marL="401638" lvl="0" indent="-401638"/>
            <a:r>
              <a:rPr lang="en-US" sz="3200" dirty="0" smtClean="0">
                <a:solidFill>
                  <a:srgbClr val="000000"/>
                </a:solidFill>
              </a:rPr>
              <a:t>Exercise: Mind mapping your title</a:t>
            </a:r>
            <a:endParaRPr lang="en-US" sz="2800" dirty="0">
              <a:solidFill>
                <a:srgbClr val="000000"/>
              </a:solidFill>
            </a:endParaRPr>
          </a:p>
          <a:p>
            <a:pPr lvl="0"/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470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 fontScale="92500" lnSpcReduction="10000"/>
          </a:bodyPr>
          <a:lstStyle/>
          <a:p>
            <a:pPr marL="454025" lvl="0" indent="-454025"/>
            <a:r>
              <a:rPr lang="en-US" sz="2800" dirty="0" smtClean="0">
                <a:solidFill>
                  <a:srgbClr val="000000"/>
                </a:solidFill>
              </a:rPr>
              <a:t>Titles </a:t>
            </a:r>
            <a:r>
              <a:rPr lang="en-US" sz="2800" dirty="0">
                <a:solidFill>
                  <a:srgbClr val="000000"/>
                </a:solidFill>
              </a:rPr>
              <a:t>Based on </a:t>
            </a:r>
            <a:r>
              <a:rPr lang="en-US" sz="2800" dirty="0" smtClean="0">
                <a:solidFill>
                  <a:srgbClr val="000000"/>
                </a:solidFill>
              </a:rPr>
              <a:t>Theme:</a:t>
            </a:r>
            <a:br>
              <a:rPr lang="en-US" sz="2800" dirty="0" smtClean="0">
                <a:solidFill>
                  <a:srgbClr val="000000"/>
                </a:solidFill>
              </a:rPr>
            </a:br>
            <a:r>
              <a:rPr lang="en-US" sz="2800" dirty="0" smtClean="0">
                <a:solidFill>
                  <a:srgbClr val="000000"/>
                </a:solidFill>
              </a:rPr>
              <a:t> What </a:t>
            </a:r>
            <a:r>
              <a:rPr lang="en-US" sz="2800" dirty="0">
                <a:solidFill>
                  <a:srgbClr val="000000"/>
                </a:solidFill>
              </a:rPr>
              <a:t>is your story about?</a:t>
            </a:r>
          </a:p>
          <a:p>
            <a:pPr marL="855663" lvl="1" indent="-401638"/>
            <a:r>
              <a:rPr lang="en-US" sz="2400" dirty="0">
                <a:solidFill>
                  <a:srgbClr val="000000"/>
                </a:solidFill>
              </a:rPr>
              <a:t>The Hunger Games</a:t>
            </a:r>
          </a:p>
          <a:p>
            <a:pPr marL="855663" lvl="1" indent="-401638"/>
            <a:r>
              <a:rPr lang="en-US" sz="2400" dirty="0">
                <a:solidFill>
                  <a:srgbClr val="000000"/>
                </a:solidFill>
              </a:rPr>
              <a:t>Memoirs of a </a:t>
            </a:r>
            <a:r>
              <a:rPr lang="en-US" sz="2400" dirty="0" smtClean="0">
                <a:solidFill>
                  <a:srgbClr val="000000"/>
                </a:solidFill>
              </a:rPr>
              <a:t>Geisha</a:t>
            </a:r>
            <a:endParaRPr lang="en-US" sz="2400" dirty="0">
              <a:solidFill>
                <a:srgbClr val="000000"/>
              </a:solidFill>
            </a:endParaRPr>
          </a:p>
          <a:p>
            <a:pPr marL="855663" lvl="1" indent="-401638"/>
            <a:r>
              <a:rPr lang="en-US" sz="2400" dirty="0">
                <a:solidFill>
                  <a:srgbClr val="000000"/>
                </a:solidFill>
              </a:rPr>
              <a:t>Great </a:t>
            </a:r>
            <a:r>
              <a:rPr lang="en-US" sz="2400" dirty="0" smtClean="0">
                <a:solidFill>
                  <a:srgbClr val="000000"/>
                </a:solidFill>
              </a:rPr>
              <a:t>Expectations</a:t>
            </a:r>
            <a:endParaRPr lang="en-US" sz="2400" dirty="0">
              <a:solidFill>
                <a:srgbClr val="000000"/>
              </a:solidFill>
            </a:endParaRPr>
          </a:p>
          <a:p>
            <a:pPr marL="454025" indent="-454025"/>
            <a:r>
              <a:rPr lang="en-US" sz="2800" dirty="0" smtClean="0">
                <a:solidFill>
                  <a:srgbClr val="000000"/>
                </a:solidFill>
              </a:rPr>
              <a:t>Central Character’s </a:t>
            </a:r>
            <a:r>
              <a:rPr lang="en-US" sz="2800" dirty="0">
                <a:solidFill>
                  <a:srgbClr val="000000"/>
                </a:solidFill>
              </a:rPr>
              <a:t>Name</a:t>
            </a:r>
          </a:p>
          <a:p>
            <a:pPr marL="801688" lvl="1" indent="-400050"/>
            <a:r>
              <a:rPr lang="en-US" sz="2400" dirty="0">
                <a:solidFill>
                  <a:srgbClr val="000000"/>
                </a:solidFill>
              </a:rPr>
              <a:t>Dracula</a:t>
            </a:r>
          </a:p>
          <a:p>
            <a:pPr marL="801688" lvl="1" indent="-400050"/>
            <a:r>
              <a:rPr lang="en-US" sz="2400" dirty="0">
                <a:solidFill>
                  <a:srgbClr val="000000"/>
                </a:solidFill>
              </a:rPr>
              <a:t>Rebecca</a:t>
            </a:r>
          </a:p>
          <a:p>
            <a:pPr marL="801688" lvl="1" indent="-400050"/>
            <a:r>
              <a:rPr lang="en-US" sz="2400" dirty="0" smtClean="0">
                <a:solidFill>
                  <a:srgbClr val="000000"/>
                </a:solidFill>
              </a:rPr>
              <a:t>Carrie</a:t>
            </a:r>
            <a:endParaRPr lang="en-US" sz="2400" dirty="0">
              <a:solidFill>
                <a:srgbClr val="000000"/>
              </a:solidFill>
            </a:endParaRPr>
          </a:p>
          <a:p>
            <a:pPr marL="801688" lvl="1" indent="-400050"/>
            <a:r>
              <a:rPr lang="en-US" sz="2400" dirty="0" smtClean="0">
                <a:solidFill>
                  <a:srgbClr val="000000"/>
                </a:solidFill>
              </a:rPr>
              <a:t>Coralline</a:t>
            </a:r>
          </a:p>
          <a:p>
            <a:pPr marL="801688" lvl="1" indent="-400050"/>
            <a:r>
              <a:rPr lang="en-US" sz="2400" dirty="0" smtClean="0">
                <a:solidFill>
                  <a:srgbClr val="000000"/>
                </a:solidFill>
              </a:rPr>
              <a:t>Orlando</a:t>
            </a:r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903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401638" lvl="0" indent="-401638"/>
            <a:r>
              <a:rPr lang="en-US" sz="2800" dirty="0" smtClean="0">
                <a:solidFill>
                  <a:srgbClr val="000000"/>
                </a:solidFill>
              </a:rPr>
              <a:t>Central </a:t>
            </a:r>
            <a:r>
              <a:rPr lang="en-US" sz="2800" dirty="0">
                <a:solidFill>
                  <a:srgbClr val="000000"/>
                </a:solidFill>
              </a:rPr>
              <a:t>Character’s Occupation or Other </a:t>
            </a:r>
            <a:r>
              <a:rPr lang="en-US" sz="2800" dirty="0" smtClean="0">
                <a:solidFill>
                  <a:srgbClr val="000000"/>
                </a:solidFill>
              </a:rPr>
              <a:t>Qualities</a:t>
            </a:r>
            <a:endParaRPr lang="en-US" sz="2800" dirty="0">
              <a:solidFill>
                <a:srgbClr val="000000"/>
              </a:solidFill>
            </a:endParaRPr>
          </a:p>
          <a:p>
            <a:pPr marL="801688" lvl="1" indent="-400050"/>
            <a:r>
              <a:rPr lang="en-US" sz="2000" dirty="0">
                <a:solidFill>
                  <a:srgbClr val="000000"/>
                </a:solidFill>
              </a:rPr>
              <a:t>The English Patient</a:t>
            </a:r>
          </a:p>
          <a:p>
            <a:pPr marL="801688" lvl="1" indent="-400050"/>
            <a:r>
              <a:rPr lang="en-US" sz="2000" dirty="0">
                <a:solidFill>
                  <a:srgbClr val="000000"/>
                </a:solidFill>
              </a:rPr>
              <a:t>The Accidental Tourist</a:t>
            </a:r>
          </a:p>
          <a:p>
            <a:pPr marL="401638" lvl="0" indent="-401638"/>
            <a:r>
              <a:rPr lang="en-US" sz="2800" dirty="0" smtClean="0">
                <a:solidFill>
                  <a:srgbClr val="000000"/>
                </a:solidFill>
              </a:rPr>
              <a:t>Setting </a:t>
            </a:r>
            <a:r>
              <a:rPr lang="en-US" sz="2800" dirty="0">
                <a:solidFill>
                  <a:srgbClr val="000000"/>
                </a:solidFill>
              </a:rPr>
              <a:t>(Place or Time</a:t>
            </a:r>
            <a:r>
              <a:rPr lang="en-US" sz="2800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  <a:p>
            <a:pPr marL="801688" lvl="1" indent="-400050"/>
            <a:r>
              <a:rPr lang="en-US" sz="2000" dirty="0">
                <a:solidFill>
                  <a:srgbClr val="000000"/>
                </a:solidFill>
              </a:rPr>
              <a:t>Middlemarch</a:t>
            </a:r>
          </a:p>
          <a:p>
            <a:pPr marL="801688" lvl="1" indent="-400050"/>
            <a:r>
              <a:rPr lang="en-US" sz="2000" dirty="0">
                <a:solidFill>
                  <a:srgbClr val="000000"/>
                </a:solidFill>
              </a:rPr>
              <a:t>Lake </a:t>
            </a:r>
            <a:r>
              <a:rPr lang="en-US" sz="2000" dirty="0" smtClean="0">
                <a:solidFill>
                  <a:srgbClr val="000000"/>
                </a:solidFill>
              </a:rPr>
              <a:t>Woebegone </a:t>
            </a:r>
            <a:r>
              <a:rPr lang="en-US" sz="2000" dirty="0">
                <a:solidFill>
                  <a:srgbClr val="000000"/>
                </a:solidFill>
              </a:rPr>
              <a:t>Days</a:t>
            </a:r>
          </a:p>
          <a:p>
            <a:pPr marL="801688" lvl="1" indent="-400050"/>
            <a:r>
              <a:rPr lang="en-US" sz="2000" dirty="0" smtClean="0">
                <a:solidFill>
                  <a:srgbClr val="000000"/>
                </a:solidFill>
              </a:rPr>
              <a:t>Mystic </a:t>
            </a:r>
            <a:r>
              <a:rPr lang="en-US" sz="2000" dirty="0">
                <a:solidFill>
                  <a:srgbClr val="000000"/>
                </a:solidFill>
              </a:rPr>
              <a:t>River</a:t>
            </a:r>
          </a:p>
          <a:p>
            <a:pPr marL="801688" lvl="1" indent="-400050"/>
            <a:r>
              <a:rPr lang="en-US" sz="2000" dirty="0">
                <a:solidFill>
                  <a:srgbClr val="000000"/>
                </a:solidFill>
              </a:rPr>
              <a:t>Nineteen Eighty-Four</a:t>
            </a:r>
          </a:p>
          <a:p>
            <a:pPr marL="801688" lvl="1" indent="-400050"/>
            <a:r>
              <a:rPr lang="en-US" sz="2000" dirty="0">
                <a:solidFill>
                  <a:srgbClr val="000000"/>
                </a:solidFill>
              </a:rPr>
              <a:t>Midnight in the Garden of Good and Evil</a:t>
            </a: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203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347663" lvl="0" indent="-347663"/>
            <a:r>
              <a:rPr lang="en-US" sz="2800" dirty="0" smtClean="0">
                <a:solidFill>
                  <a:srgbClr val="000000"/>
                </a:solidFill>
              </a:rPr>
              <a:t>Concrete </a:t>
            </a:r>
            <a:r>
              <a:rPr lang="en-US" sz="2800" dirty="0">
                <a:solidFill>
                  <a:srgbClr val="000000"/>
                </a:solidFill>
              </a:rPr>
              <a:t>Object or </a:t>
            </a:r>
            <a:r>
              <a:rPr lang="en-US" sz="2800" dirty="0" smtClean="0">
                <a:solidFill>
                  <a:srgbClr val="000000"/>
                </a:solidFill>
              </a:rPr>
              <a:t>Image</a:t>
            </a:r>
            <a:endParaRPr lang="en-US" sz="2400" dirty="0">
              <a:solidFill>
                <a:srgbClr val="000000"/>
              </a:solidFill>
            </a:endParaRPr>
          </a:p>
          <a:p>
            <a:pPr marL="801688" lvl="1" indent="-454025"/>
            <a:r>
              <a:rPr lang="en-US" sz="2400" dirty="0">
                <a:solidFill>
                  <a:srgbClr val="000000"/>
                </a:solidFill>
              </a:rPr>
              <a:t>The Bell Jar</a:t>
            </a:r>
          </a:p>
          <a:p>
            <a:pPr marL="801688" lvl="1" indent="-454025"/>
            <a:r>
              <a:rPr lang="en-US" sz="2400" dirty="0">
                <a:solidFill>
                  <a:srgbClr val="000000"/>
                </a:solidFill>
              </a:rPr>
              <a:t>The Catcher in the Rye</a:t>
            </a:r>
          </a:p>
          <a:p>
            <a:pPr marL="801688" lvl="1" indent="-454025"/>
            <a:r>
              <a:rPr lang="en-US" sz="2400" dirty="0">
                <a:solidFill>
                  <a:srgbClr val="000000"/>
                </a:solidFill>
              </a:rPr>
              <a:t>The Cider House Rules</a:t>
            </a:r>
          </a:p>
          <a:p>
            <a:pPr marL="400050" lvl="0" indent="-400050"/>
            <a:r>
              <a:rPr lang="en-US" sz="2800" dirty="0">
                <a:solidFill>
                  <a:srgbClr val="000000"/>
                </a:solidFill>
              </a:rPr>
              <a:t>Titles Inspired by Songs</a:t>
            </a:r>
            <a:endParaRPr lang="en-US" sz="2400" dirty="0">
              <a:solidFill>
                <a:srgbClr val="000000"/>
              </a:solidFill>
            </a:endParaRPr>
          </a:p>
          <a:p>
            <a:pPr marL="857250" lvl="3" indent="-400050"/>
            <a:r>
              <a:rPr lang="en-US" sz="2400" dirty="0">
                <a:solidFill>
                  <a:srgbClr val="000000"/>
                </a:solidFill>
              </a:rPr>
              <a:t>Norwegian Wood</a:t>
            </a:r>
          </a:p>
          <a:p>
            <a:pPr marL="857250" lvl="3" indent="-400050"/>
            <a:r>
              <a:rPr lang="en-US" sz="2400" dirty="0">
                <a:solidFill>
                  <a:srgbClr val="000000"/>
                </a:solidFill>
              </a:rPr>
              <a:t>Go Tell it on the Mountain</a:t>
            </a:r>
          </a:p>
          <a:p>
            <a:pPr marL="857250" lvl="3" indent="-400050"/>
            <a:r>
              <a:rPr lang="en-US" sz="2400" dirty="0">
                <a:solidFill>
                  <a:srgbClr val="000000"/>
                </a:solidFill>
              </a:rPr>
              <a:t>The Day the Music </a:t>
            </a:r>
            <a:r>
              <a:rPr lang="en-US" sz="2400" dirty="0" smtClean="0">
                <a:solidFill>
                  <a:srgbClr val="000000"/>
                </a:solidFill>
              </a:rPr>
              <a:t>Died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814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 lnSpcReduction="10000"/>
          </a:bodyPr>
          <a:lstStyle/>
          <a:p>
            <a:pPr marL="401638" lvl="0" indent="-401638"/>
            <a:r>
              <a:rPr lang="en-US" sz="2800" dirty="0" smtClean="0">
                <a:solidFill>
                  <a:srgbClr val="000000"/>
                </a:solidFill>
              </a:rPr>
              <a:t>A </a:t>
            </a:r>
            <a:r>
              <a:rPr lang="en-US" sz="2800" dirty="0">
                <a:solidFill>
                  <a:srgbClr val="000000"/>
                </a:solidFill>
              </a:rPr>
              <a:t>Popular </a:t>
            </a:r>
            <a:r>
              <a:rPr lang="en-US" sz="2800" dirty="0" smtClean="0">
                <a:solidFill>
                  <a:srgbClr val="000000"/>
                </a:solidFill>
              </a:rPr>
              <a:t>Expression</a:t>
            </a:r>
            <a:endParaRPr lang="en-US" sz="2400" dirty="0">
              <a:solidFill>
                <a:srgbClr val="000000"/>
              </a:solidFill>
            </a:endParaRPr>
          </a:p>
          <a:p>
            <a:pPr marL="801688" lvl="1" indent="-400050"/>
            <a:r>
              <a:rPr lang="en-US" sz="2400" dirty="0">
                <a:solidFill>
                  <a:srgbClr val="000000"/>
                </a:solidFill>
              </a:rPr>
              <a:t>Something's </a:t>
            </a:r>
            <a:r>
              <a:rPr lang="en-US" sz="2400" dirty="0">
                <a:solidFill>
                  <a:srgbClr val="000000"/>
                </a:solidFill>
              </a:rPr>
              <a:t>Gotta</a:t>
            </a:r>
            <a:r>
              <a:rPr lang="en-US" sz="2400" dirty="0">
                <a:solidFill>
                  <a:srgbClr val="000000"/>
                </a:solidFill>
              </a:rPr>
              <a:t> Give</a:t>
            </a:r>
          </a:p>
          <a:p>
            <a:pPr marL="801688" lvl="1" indent="-400050"/>
            <a:r>
              <a:rPr lang="en-US" sz="2400" dirty="0" smtClean="0">
                <a:solidFill>
                  <a:srgbClr val="000000"/>
                </a:solidFill>
              </a:rPr>
              <a:t>The </a:t>
            </a:r>
            <a:r>
              <a:rPr lang="en-US" sz="2400" dirty="0">
                <a:solidFill>
                  <a:srgbClr val="000000"/>
                </a:solidFill>
              </a:rPr>
              <a:t>Usual Suspects</a:t>
            </a:r>
          </a:p>
          <a:p>
            <a:pPr marL="801688" lvl="1" indent="-400050"/>
            <a:r>
              <a:rPr lang="en-US" sz="2400" dirty="0">
                <a:solidFill>
                  <a:srgbClr val="000000"/>
                </a:solidFill>
              </a:rPr>
              <a:t>The Whole Nine Yards</a:t>
            </a:r>
          </a:p>
          <a:p>
            <a:pPr marL="401638" lvl="0" indent="-401638"/>
            <a:r>
              <a:rPr lang="en-US" sz="2800" dirty="0" smtClean="0">
                <a:solidFill>
                  <a:srgbClr val="000000"/>
                </a:solidFill>
              </a:rPr>
              <a:t>A </a:t>
            </a:r>
            <a:r>
              <a:rPr lang="en-US" sz="2800" dirty="0">
                <a:solidFill>
                  <a:srgbClr val="000000"/>
                </a:solidFill>
              </a:rPr>
              <a:t>Play on </a:t>
            </a:r>
            <a:r>
              <a:rPr lang="en-US" sz="2800" dirty="0" smtClean="0">
                <a:solidFill>
                  <a:srgbClr val="000000"/>
                </a:solidFill>
              </a:rPr>
              <a:t>Words</a:t>
            </a:r>
            <a:endParaRPr lang="en-US" sz="2400" dirty="0">
              <a:solidFill>
                <a:srgbClr val="000000"/>
              </a:solidFill>
            </a:endParaRPr>
          </a:p>
          <a:p>
            <a:pPr marL="801688" lvl="1" indent="-400050"/>
            <a:r>
              <a:rPr lang="en-US" sz="2400" dirty="0">
                <a:solidFill>
                  <a:srgbClr val="000000"/>
                </a:solidFill>
              </a:rPr>
              <a:t>The Cancelled Czech</a:t>
            </a:r>
          </a:p>
          <a:p>
            <a:pPr marL="801688" lvl="1" indent="-400050"/>
            <a:r>
              <a:rPr lang="en-US" sz="2400" dirty="0">
                <a:solidFill>
                  <a:srgbClr val="000000"/>
                </a:solidFill>
              </a:rPr>
              <a:t>You Only Live Twice</a:t>
            </a:r>
          </a:p>
          <a:p>
            <a:pPr marL="801688" lvl="1" indent="-400050"/>
            <a:r>
              <a:rPr lang="en-US" sz="2400" dirty="0">
                <a:solidFill>
                  <a:srgbClr val="000000"/>
                </a:solidFill>
              </a:rPr>
              <a:t>Live and Let </a:t>
            </a:r>
            <a:r>
              <a:rPr lang="en-US" sz="2400" dirty="0" smtClean="0">
                <a:solidFill>
                  <a:srgbClr val="000000"/>
                </a:solidFill>
              </a:rPr>
              <a:t>Die</a:t>
            </a:r>
          </a:p>
          <a:p>
            <a:pPr marL="801688" lvl="1" indent="-400050"/>
            <a:r>
              <a:rPr lang="en-US" sz="2400" dirty="0">
                <a:solidFill>
                  <a:srgbClr val="000000"/>
                </a:solidFill>
              </a:rPr>
              <a:t>Are You There, Vodka? It's Me, </a:t>
            </a:r>
            <a:r>
              <a:rPr lang="en-US" sz="2400" dirty="0" smtClean="0">
                <a:solidFill>
                  <a:srgbClr val="000000"/>
                </a:solidFill>
              </a:rPr>
              <a:t>Chelsea</a:t>
            </a:r>
          </a:p>
          <a:p>
            <a:pPr marL="801688" lvl="1" indent="-400050"/>
            <a:r>
              <a:rPr lang="en-US" sz="2400" dirty="0">
                <a:solidFill>
                  <a:srgbClr val="000000"/>
                </a:solidFill>
              </a:rPr>
              <a:t>The Liar, the Bitch and the Wardrobe</a:t>
            </a:r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213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A Possessive</a:t>
            </a:r>
          </a:p>
          <a:p>
            <a:pPr marL="628650" lvl="1" indent="-400050"/>
            <a:r>
              <a:rPr lang="en-US" sz="2400" dirty="0" smtClean="0">
                <a:solidFill>
                  <a:srgbClr val="000000"/>
                </a:solidFill>
              </a:rPr>
              <a:t>Portnoy's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Complaint</a:t>
            </a: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Angela's Ashes</a:t>
            </a: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Charlotte's Web</a:t>
            </a:r>
          </a:p>
          <a:p>
            <a:pPr lvl="0"/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Hidden </a:t>
            </a:r>
            <a:r>
              <a:rPr lang="en-US" sz="2800" dirty="0" smtClean="0">
                <a:solidFill>
                  <a:srgbClr val="000000"/>
                </a:solidFill>
              </a:rPr>
              <a:t>Meaning</a:t>
            </a:r>
            <a:endParaRPr lang="en-US" sz="2400" dirty="0">
              <a:solidFill>
                <a:srgbClr val="000000"/>
              </a:solidFill>
            </a:endParaRP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The Green Mile</a:t>
            </a: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Rain Man</a:t>
            </a:r>
          </a:p>
          <a:p>
            <a:pPr marL="628650" lvl="1" indent="-400050"/>
            <a:r>
              <a:rPr lang="en-US" sz="2400" dirty="0" smtClean="0">
                <a:solidFill>
                  <a:srgbClr val="000000"/>
                </a:solidFill>
              </a:rPr>
              <a:t>Atlas Shrugged</a:t>
            </a:r>
            <a:endParaRPr lang="en-US" sz="2400" dirty="0">
              <a:solidFill>
                <a:srgbClr val="000000"/>
              </a:solidFill>
            </a:endParaRP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Catch-</a:t>
            </a:r>
            <a:r>
              <a:rPr lang="en-US" sz="2400" dirty="0" smtClean="0">
                <a:solidFill>
                  <a:srgbClr val="000000"/>
                </a:solidFill>
              </a:rPr>
              <a:t>22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746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The Novel Overall</a:t>
            </a:r>
          </a:p>
          <a:p>
            <a:pPr marL="628650" lvl="1" indent="-400050"/>
            <a:r>
              <a:rPr lang="en-US" sz="2400" dirty="0" smtClean="0">
                <a:solidFill>
                  <a:srgbClr val="000000"/>
                </a:solidFill>
              </a:rPr>
              <a:t>About </a:t>
            </a:r>
            <a:r>
              <a:rPr lang="en-US" sz="2400" dirty="0">
                <a:solidFill>
                  <a:srgbClr val="000000"/>
                </a:solidFill>
              </a:rPr>
              <a:t>a Boy</a:t>
            </a: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A Month in the Country</a:t>
            </a: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The World According to </a:t>
            </a:r>
            <a:r>
              <a:rPr lang="en-US" sz="2400" dirty="0" smtClean="0">
                <a:solidFill>
                  <a:srgbClr val="000000"/>
                </a:solidFill>
              </a:rPr>
              <a:t>Garp</a:t>
            </a:r>
            <a:endParaRPr lang="en-US" sz="2400" dirty="0">
              <a:solidFill>
                <a:srgbClr val="000000"/>
              </a:solidFill>
            </a:endParaRPr>
          </a:p>
          <a:p>
            <a:pPr lvl="0"/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Contrasting </a:t>
            </a:r>
            <a:r>
              <a:rPr lang="en-US" sz="2800" dirty="0" smtClean="0">
                <a:solidFill>
                  <a:srgbClr val="000000"/>
                </a:solidFill>
              </a:rPr>
              <a:t>Ideas</a:t>
            </a:r>
            <a:endParaRPr lang="en-US" sz="2400" dirty="0">
              <a:solidFill>
                <a:srgbClr val="000000"/>
              </a:solidFill>
            </a:endParaRP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I have no Mouth and I Must Scream</a:t>
            </a: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Eyes Wide </a:t>
            </a:r>
            <a:r>
              <a:rPr lang="en-US" sz="2400" dirty="0" smtClean="0">
                <a:solidFill>
                  <a:srgbClr val="000000"/>
                </a:solidFill>
              </a:rPr>
              <a:t>Shut</a:t>
            </a:r>
          </a:p>
          <a:p>
            <a:pPr marL="400050" indent="-400050"/>
            <a:r>
              <a:rPr lang="en-US" sz="2800" dirty="0" smtClean="0">
                <a:solidFill>
                  <a:srgbClr val="000000"/>
                </a:solidFill>
              </a:rPr>
              <a:t>Mash-ups</a:t>
            </a:r>
          </a:p>
          <a:p>
            <a:pPr marL="628650" lvl="1" indent="-400050"/>
            <a:r>
              <a:rPr lang="en-US" sz="2400" dirty="0" smtClean="0">
                <a:solidFill>
                  <a:srgbClr val="000000"/>
                </a:solidFill>
              </a:rPr>
              <a:t>Pride and Prejudice and Zombies</a:t>
            </a:r>
          </a:p>
          <a:p>
            <a:pPr marL="628650" lvl="1" indent="-400050"/>
            <a:r>
              <a:rPr lang="en-US" sz="2400" dirty="0" smtClean="0">
                <a:solidFill>
                  <a:srgbClr val="000000"/>
                </a:solidFill>
              </a:rPr>
              <a:t>Warlock Holmes, Android Karenina</a:t>
            </a:r>
          </a:p>
          <a:p>
            <a:pPr marL="628650" lvl="1" indent="-400050"/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292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Double Meaning</a:t>
            </a:r>
          </a:p>
          <a:p>
            <a:pPr marL="628650" lvl="1" indent="-400050"/>
            <a:r>
              <a:rPr lang="en-US" sz="2400" dirty="0" smtClean="0">
                <a:solidFill>
                  <a:srgbClr val="000000"/>
                </a:solidFill>
              </a:rPr>
              <a:t>Generation </a:t>
            </a:r>
            <a:r>
              <a:rPr lang="en-US" sz="2400" dirty="0">
                <a:solidFill>
                  <a:srgbClr val="000000"/>
                </a:solidFill>
              </a:rPr>
              <a:t>Loss</a:t>
            </a:r>
          </a:p>
          <a:p>
            <a:pPr marL="628650" lvl="1" indent="-400050"/>
            <a:r>
              <a:rPr lang="en-US" sz="2400" dirty="0" smtClean="0">
                <a:solidFill>
                  <a:srgbClr val="000000"/>
                </a:solidFill>
              </a:rPr>
              <a:t>Middlesex</a:t>
            </a:r>
          </a:p>
          <a:p>
            <a:pPr marL="628650" lvl="1" indent="-400050"/>
            <a:r>
              <a:rPr lang="en-US" sz="2400" dirty="0" smtClean="0">
                <a:solidFill>
                  <a:srgbClr val="000000"/>
                </a:solidFill>
              </a:rPr>
              <a:t>Ender’s Game</a:t>
            </a:r>
            <a:endParaRPr lang="en-US" sz="2400" dirty="0">
              <a:solidFill>
                <a:srgbClr val="000000"/>
              </a:solidFill>
            </a:endParaRPr>
          </a:p>
          <a:p>
            <a:pPr lvl="0"/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Metaphor from the book</a:t>
            </a:r>
          </a:p>
          <a:p>
            <a:pPr marL="628650" lvl="1" indent="-400050"/>
            <a:r>
              <a:rPr lang="en-US" sz="2400" dirty="0" smtClean="0">
                <a:solidFill>
                  <a:srgbClr val="000000"/>
                </a:solidFill>
              </a:rPr>
              <a:t>Valley </a:t>
            </a:r>
            <a:r>
              <a:rPr lang="en-US" sz="2400" dirty="0">
                <a:solidFill>
                  <a:srgbClr val="000000"/>
                </a:solidFill>
              </a:rPr>
              <a:t>of the Dolls, Luck</a:t>
            </a: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Death at the Edge of the World</a:t>
            </a:r>
          </a:p>
          <a:p>
            <a:pPr marL="628650" lvl="1" indent="-400050"/>
            <a:r>
              <a:rPr lang="en-US" sz="2400" dirty="0">
                <a:solidFill>
                  <a:srgbClr val="000000"/>
                </a:solidFill>
              </a:rPr>
              <a:t>Clockwork Orange</a:t>
            </a:r>
          </a:p>
        </p:txBody>
      </p:sp>
    </p:spTree>
    <p:extLst>
      <p:ext uri="{BB962C8B-B14F-4D97-AF65-F5344CB8AC3E}">
        <p14:creationId xmlns:p14="http://schemas.microsoft.com/office/powerpoint/2010/main" val="856221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347663" lvl="0" indent="-347663"/>
            <a:r>
              <a:rPr lang="en-US" sz="2800" dirty="0" smtClean="0">
                <a:solidFill>
                  <a:srgbClr val="000000"/>
                </a:solidFill>
              </a:rPr>
              <a:t>Poetic</a:t>
            </a:r>
            <a:r>
              <a:rPr lang="en-US" sz="2800" dirty="0">
                <a:solidFill>
                  <a:srgbClr val="000000"/>
                </a:solidFill>
              </a:rPr>
              <a:t>-sounding line with relevance to the </a:t>
            </a:r>
            <a:r>
              <a:rPr lang="en-US" sz="2800" dirty="0" smtClean="0">
                <a:solidFill>
                  <a:srgbClr val="000000"/>
                </a:solidFill>
              </a:rPr>
              <a:t>book</a:t>
            </a:r>
            <a:endParaRPr lang="en-US" sz="2400" dirty="0">
              <a:solidFill>
                <a:srgbClr val="000000"/>
              </a:solidFill>
            </a:endParaRPr>
          </a:p>
          <a:p>
            <a:pPr marL="801688" lvl="1" indent="-454025"/>
            <a:r>
              <a:rPr lang="en-US" sz="2400" dirty="0">
                <a:solidFill>
                  <a:srgbClr val="000000"/>
                </a:solidFill>
              </a:rPr>
              <a:t>Through Her Eyes</a:t>
            </a:r>
          </a:p>
          <a:p>
            <a:pPr marL="801688" lvl="1" indent="-454025"/>
            <a:r>
              <a:rPr lang="en-US" sz="2400" dirty="0">
                <a:solidFill>
                  <a:srgbClr val="000000"/>
                </a:solidFill>
              </a:rPr>
              <a:t>This World We Live In</a:t>
            </a:r>
          </a:p>
          <a:p>
            <a:pPr marL="801688" lvl="1" indent="-454025"/>
            <a:r>
              <a:rPr lang="en-US" sz="2400" dirty="0">
                <a:solidFill>
                  <a:srgbClr val="000000"/>
                </a:solidFill>
              </a:rPr>
              <a:t>Under the Never </a:t>
            </a:r>
            <a:r>
              <a:rPr lang="en-US" sz="2400" dirty="0" smtClean="0">
                <a:solidFill>
                  <a:srgbClr val="000000"/>
                </a:solidFill>
              </a:rPr>
              <a:t>Sky</a:t>
            </a:r>
          </a:p>
          <a:p>
            <a:pPr lvl="0"/>
            <a:r>
              <a:rPr lang="en-US" sz="2800" dirty="0">
                <a:solidFill>
                  <a:srgbClr val="000000"/>
                </a:solidFill>
              </a:rPr>
              <a:t> Quote from the Manuscript </a:t>
            </a:r>
            <a:endParaRPr lang="en-US" sz="2400" dirty="0">
              <a:solidFill>
                <a:srgbClr val="000000"/>
              </a:solidFill>
            </a:endParaRPr>
          </a:p>
          <a:p>
            <a:pPr marL="574675" lvl="1" indent="-346075"/>
            <a:r>
              <a:rPr lang="en-US" sz="2400" dirty="0">
                <a:solidFill>
                  <a:srgbClr val="000000"/>
                </a:solidFill>
              </a:rPr>
              <a:t>To Kill a Mockingbird</a:t>
            </a:r>
          </a:p>
          <a:p>
            <a:pPr marL="574675" lvl="1" indent="-346075"/>
            <a:r>
              <a:rPr lang="en-US" sz="2400" dirty="0">
                <a:solidFill>
                  <a:srgbClr val="000000"/>
                </a:solidFill>
              </a:rPr>
              <a:t>Sleepless in Seattle</a:t>
            </a:r>
          </a:p>
          <a:p>
            <a:pPr marL="574675" lvl="1" indent="-346075"/>
            <a:r>
              <a:rPr lang="en-US" sz="2400" dirty="0">
                <a:solidFill>
                  <a:srgbClr val="000000"/>
                </a:solidFill>
              </a:rPr>
              <a:t>A Room with a </a:t>
            </a:r>
            <a:r>
              <a:rPr lang="en-US" sz="2400" dirty="0" smtClean="0">
                <a:solidFill>
                  <a:srgbClr val="000000"/>
                </a:solidFill>
              </a:rPr>
              <a:t>View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175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400050" lvl="0" indent="-400050"/>
            <a:r>
              <a:rPr lang="en-US" sz="2800" dirty="0" smtClean="0">
                <a:solidFill>
                  <a:srgbClr val="000000"/>
                </a:solidFill>
              </a:rPr>
              <a:t>Famous Quotations</a:t>
            </a:r>
            <a:endParaRPr lang="en-US" sz="2400" dirty="0">
              <a:solidFill>
                <a:srgbClr val="000000"/>
              </a:solidFill>
            </a:endParaRPr>
          </a:p>
          <a:p>
            <a:pPr marL="857250" lvl="3" indent="-400050"/>
            <a:r>
              <a:rPr lang="en-US" sz="2400" dirty="0">
                <a:solidFill>
                  <a:srgbClr val="0000FF"/>
                </a:solidFill>
              </a:rPr>
              <a:t>I Sing the Body </a:t>
            </a:r>
            <a:r>
              <a:rPr lang="en-US" sz="2400" dirty="0" smtClean="0">
                <a:solidFill>
                  <a:srgbClr val="0000FF"/>
                </a:solidFill>
              </a:rPr>
              <a:t>Electric: </a:t>
            </a:r>
            <a:r>
              <a:rPr lang="en-US" sz="2400" dirty="0" smtClean="0">
                <a:solidFill>
                  <a:srgbClr val="000000"/>
                </a:solidFill>
              </a:rPr>
              <a:t>Ray Bradbury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From: </a:t>
            </a:r>
            <a:r>
              <a:rPr lang="en-US" sz="2400" dirty="0">
                <a:solidFill>
                  <a:srgbClr val="000000"/>
                </a:solidFill>
              </a:rPr>
              <a:t>Leaves of Grass, Walt </a:t>
            </a:r>
            <a:r>
              <a:rPr lang="en-US" sz="2400" dirty="0" smtClean="0">
                <a:solidFill>
                  <a:srgbClr val="000000"/>
                </a:solidFill>
              </a:rPr>
              <a:t>Whitman</a:t>
            </a:r>
          </a:p>
          <a:p>
            <a:pPr marL="857250" lvl="3" indent="-400050"/>
            <a:r>
              <a:rPr lang="en-US" sz="2400" dirty="0">
                <a:solidFill>
                  <a:srgbClr val="0000FF"/>
                </a:solidFill>
              </a:rPr>
              <a:t>Of Human </a:t>
            </a:r>
            <a:r>
              <a:rPr lang="en-US" sz="2400" dirty="0" smtClean="0">
                <a:solidFill>
                  <a:srgbClr val="0000FF"/>
                </a:solidFill>
              </a:rPr>
              <a:t>Bondage: </a:t>
            </a:r>
            <a:r>
              <a:rPr lang="en-US" sz="2400" dirty="0" smtClean="0">
                <a:solidFill>
                  <a:schemeClr val="tx1"/>
                </a:solidFill>
              </a:rPr>
              <a:t>W</a:t>
            </a:r>
            <a:r>
              <a:rPr lang="en-US" sz="2400" dirty="0">
                <a:solidFill>
                  <a:schemeClr val="tx1"/>
                </a:solidFill>
              </a:rPr>
              <a:t>. Somerset </a:t>
            </a:r>
            <a:r>
              <a:rPr lang="en-US" sz="2400" dirty="0" smtClean="0">
                <a:solidFill>
                  <a:schemeClr val="tx1"/>
                </a:solidFill>
              </a:rPr>
              <a:t>Maugham From: </a:t>
            </a:r>
            <a:r>
              <a:rPr lang="en-US" sz="2400" dirty="0">
                <a:solidFill>
                  <a:schemeClr val="tx1"/>
                </a:solidFill>
              </a:rPr>
              <a:t>Ethics, Baruch Spinoza</a:t>
            </a:r>
          </a:p>
          <a:p>
            <a:pPr marL="857250" lvl="3" indent="-400050"/>
            <a:r>
              <a:rPr lang="en-US" sz="2400" dirty="0" smtClean="0">
                <a:solidFill>
                  <a:srgbClr val="0000FF"/>
                </a:solidFill>
              </a:rPr>
              <a:t>As </a:t>
            </a:r>
            <a:r>
              <a:rPr lang="en-US" sz="2400" dirty="0">
                <a:solidFill>
                  <a:srgbClr val="0000FF"/>
                </a:solidFill>
              </a:rPr>
              <a:t>I Lay </a:t>
            </a:r>
            <a:r>
              <a:rPr lang="en-US" sz="2400" dirty="0" smtClean="0">
                <a:solidFill>
                  <a:srgbClr val="0000FF"/>
                </a:solidFill>
              </a:rPr>
              <a:t>Dying: </a:t>
            </a:r>
            <a:r>
              <a:rPr lang="en-US" sz="2400" dirty="0">
                <a:solidFill>
                  <a:srgbClr val="000000"/>
                </a:solidFill>
              </a:rPr>
              <a:t>William </a:t>
            </a:r>
            <a:r>
              <a:rPr lang="en-US" sz="2400" dirty="0" smtClean="0">
                <a:solidFill>
                  <a:srgbClr val="000000"/>
                </a:solidFill>
              </a:rPr>
              <a:t>Faulkner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From: </a:t>
            </a:r>
            <a:r>
              <a:rPr lang="en-US" sz="2400" dirty="0">
                <a:solidFill>
                  <a:srgbClr val="000000"/>
                </a:solidFill>
              </a:rPr>
              <a:t>The Odyssey, Homer </a:t>
            </a:r>
          </a:p>
          <a:p>
            <a:pPr marL="857250" lvl="3" indent="-400050"/>
            <a:r>
              <a:rPr lang="en-US" sz="2400" dirty="0">
                <a:solidFill>
                  <a:srgbClr val="0000FF"/>
                </a:solidFill>
              </a:rPr>
              <a:t>Blithe </a:t>
            </a:r>
            <a:r>
              <a:rPr lang="en-US" sz="2400" dirty="0" smtClean="0">
                <a:solidFill>
                  <a:srgbClr val="0000FF"/>
                </a:solidFill>
              </a:rPr>
              <a:t>Spirit: </a:t>
            </a:r>
            <a:r>
              <a:rPr lang="en-US" sz="2400" dirty="0">
                <a:solidFill>
                  <a:srgbClr val="000000"/>
                </a:solidFill>
              </a:rPr>
              <a:t>Noël </a:t>
            </a:r>
            <a:r>
              <a:rPr lang="en-US" sz="2400" dirty="0" smtClean="0">
                <a:solidFill>
                  <a:srgbClr val="000000"/>
                </a:solidFill>
              </a:rPr>
              <a:t>Coward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From: </a:t>
            </a:r>
            <a:r>
              <a:rPr lang="en-US" sz="2400" dirty="0">
                <a:solidFill>
                  <a:srgbClr val="000000"/>
                </a:solidFill>
              </a:rPr>
              <a:t>To a Skylark, </a:t>
            </a:r>
            <a:r>
              <a:rPr lang="en-US" sz="2400" dirty="0" smtClean="0">
                <a:solidFill>
                  <a:srgbClr val="000000"/>
                </a:solidFill>
              </a:rPr>
              <a:t>Percy </a:t>
            </a:r>
            <a:r>
              <a:rPr lang="en-US" sz="2400" dirty="0">
                <a:solidFill>
                  <a:srgbClr val="000000"/>
                </a:solidFill>
              </a:rPr>
              <a:t>Shelley </a:t>
            </a:r>
          </a:p>
          <a:p>
            <a:pPr marL="857250" lvl="3" indent="-400050"/>
            <a:r>
              <a:rPr lang="en-US" sz="2400" dirty="0">
                <a:solidFill>
                  <a:srgbClr val="0000FF"/>
                </a:solidFill>
              </a:rPr>
              <a:t>Brave New </a:t>
            </a:r>
            <a:r>
              <a:rPr lang="en-US" sz="2400" dirty="0" smtClean="0">
                <a:solidFill>
                  <a:srgbClr val="0000FF"/>
                </a:solidFill>
              </a:rPr>
              <a:t>World: </a:t>
            </a:r>
            <a:r>
              <a:rPr lang="en-US" sz="2400" dirty="0">
                <a:solidFill>
                  <a:srgbClr val="000000"/>
                </a:solidFill>
              </a:rPr>
              <a:t>Aldous </a:t>
            </a:r>
            <a:r>
              <a:rPr lang="en-US" sz="2400" dirty="0" smtClean="0">
                <a:solidFill>
                  <a:srgbClr val="000000"/>
                </a:solidFill>
              </a:rPr>
              <a:t>Huxley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From: </a:t>
            </a:r>
            <a:r>
              <a:rPr lang="en-US" sz="2400" dirty="0">
                <a:solidFill>
                  <a:srgbClr val="000000"/>
                </a:solidFill>
              </a:rPr>
              <a:t>The Tempest, William Shakespeare </a:t>
            </a:r>
          </a:p>
          <a:p>
            <a:pPr marL="857250" lvl="3" indent="-400050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1548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"Trademark" </a:t>
            </a:r>
            <a:r>
              <a:rPr lang="en-US" sz="2800" dirty="0" smtClean="0">
                <a:solidFill>
                  <a:srgbClr val="000000"/>
                </a:solidFill>
              </a:rPr>
              <a:t>Titles</a:t>
            </a:r>
            <a:endParaRPr lang="en-US" sz="2400" dirty="0">
              <a:solidFill>
                <a:srgbClr val="000000"/>
              </a:solidFill>
            </a:endParaRPr>
          </a:p>
          <a:p>
            <a:pPr marL="574675" lvl="1" indent="-346075"/>
            <a:r>
              <a:rPr lang="en-US" sz="2400" dirty="0">
                <a:solidFill>
                  <a:srgbClr val="000000"/>
                </a:solidFill>
              </a:rPr>
              <a:t>Janet </a:t>
            </a:r>
            <a:r>
              <a:rPr lang="en-US" sz="2400" dirty="0">
                <a:solidFill>
                  <a:srgbClr val="000000"/>
                </a:solidFill>
              </a:rPr>
              <a:t>Evanovich</a:t>
            </a:r>
            <a:r>
              <a:rPr lang="en-US" sz="2400" dirty="0">
                <a:solidFill>
                  <a:srgbClr val="000000"/>
                </a:solidFill>
              </a:rPr>
              <a:t> uses numbers: One for the Money, Two for the Dough, Three to Get Deadly, Four to Score.</a:t>
            </a:r>
          </a:p>
          <a:p>
            <a:pPr marL="574675" lvl="1" indent="-346075"/>
            <a:r>
              <a:rPr lang="en-US" sz="2400" dirty="0">
                <a:solidFill>
                  <a:srgbClr val="000000"/>
                </a:solidFill>
              </a:rPr>
              <a:t>Sue Grafton uses letters of the alphabet: A is for Alibi, B is for Burglar, C is for Corpse, D is for Deadbeat.</a:t>
            </a:r>
          </a:p>
          <a:p>
            <a:pPr marL="574675" lvl="1" indent="-346075"/>
            <a:r>
              <a:rPr lang="en-US" sz="2400" dirty="0">
                <a:solidFill>
                  <a:srgbClr val="000000"/>
                </a:solidFill>
              </a:rPr>
              <a:t>James Patterson chooses nursery rhymes: Roses are Red, Jack and Jill, Three Blind Mice, Along Came a Spider.</a:t>
            </a:r>
          </a:p>
          <a:p>
            <a:pPr lvl="0"/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607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/>
              <a:t>Major </a:t>
            </a:r>
            <a:r>
              <a:rPr lang="en-US" dirty="0" smtClean="0"/>
              <a:t>Ways Titles </a:t>
            </a:r>
            <a:r>
              <a:rPr lang="en-US" dirty="0"/>
              <a:t>are Chosen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 </a:t>
            </a:r>
            <a:r>
              <a:rPr lang="en-US" sz="3200" dirty="0">
                <a:solidFill>
                  <a:srgbClr val="000000"/>
                </a:solidFill>
              </a:rPr>
              <a:t>Series </a:t>
            </a:r>
            <a:r>
              <a:rPr lang="en-US" sz="3200" dirty="0" smtClean="0">
                <a:solidFill>
                  <a:srgbClr val="000000"/>
                </a:solidFill>
              </a:rPr>
              <a:t>Titles</a:t>
            </a:r>
            <a:endParaRPr lang="en-US" sz="3200" dirty="0">
              <a:solidFill>
                <a:srgbClr val="000000"/>
              </a:solidFill>
            </a:endParaRPr>
          </a:p>
          <a:p>
            <a:pPr marL="628650" lvl="1" indent="-400050"/>
            <a:r>
              <a:rPr lang="en-US" sz="2800" dirty="0" smtClean="0">
                <a:solidFill>
                  <a:srgbClr val="000000"/>
                </a:solidFill>
              </a:rPr>
              <a:t>The </a:t>
            </a:r>
            <a:r>
              <a:rPr lang="en-US" sz="2800" dirty="0">
                <a:solidFill>
                  <a:srgbClr val="000000"/>
                </a:solidFill>
              </a:rPr>
              <a:t>Girl with the Dragon Tattoo, The Girl Who Played with Fire, the Girl Who Kicked the Hornet’s Nest (</a:t>
            </a:r>
            <a:r>
              <a:rPr lang="en-US" sz="2800" dirty="0">
                <a:solidFill>
                  <a:srgbClr val="000000"/>
                </a:solidFill>
              </a:rPr>
              <a:t>Stieg</a:t>
            </a:r>
            <a:r>
              <a:rPr lang="en-US" sz="2800" dirty="0">
                <a:solidFill>
                  <a:srgbClr val="000000"/>
                </a:solidFill>
              </a:rPr>
              <a:t> Larsson)</a:t>
            </a:r>
          </a:p>
          <a:p>
            <a:pPr marL="628650" lvl="1" indent="-400050"/>
            <a:r>
              <a:rPr lang="en-US" sz="2800" dirty="0">
                <a:solidFill>
                  <a:srgbClr val="000000"/>
                </a:solidFill>
              </a:rPr>
              <a:t>Divergent, Insurgent, Allegiant (Veronica Roth)</a:t>
            </a:r>
          </a:p>
          <a:p>
            <a:pPr marL="628650" lvl="1" indent="-400050"/>
            <a:r>
              <a:rPr lang="en-US" sz="2800" dirty="0">
                <a:solidFill>
                  <a:srgbClr val="000000"/>
                </a:solidFill>
              </a:rPr>
              <a:t>Childhood, Boyhood, and Youth (Tolstoy)</a:t>
            </a:r>
          </a:p>
          <a:p>
            <a:pPr marL="628650" lvl="1" indent="-400050"/>
            <a:r>
              <a:rPr lang="en-US" sz="2800" dirty="0">
                <a:solidFill>
                  <a:srgbClr val="000000"/>
                </a:solidFill>
              </a:rPr>
              <a:t>Shiver, Linger, Forever (Maggie </a:t>
            </a:r>
            <a:r>
              <a:rPr lang="en-US" sz="2800" dirty="0">
                <a:solidFill>
                  <a:srgbClr val="000000"/>
                </a:solidFill>
              </a:rPr>
              <a:t>Stiefvater’s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43108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896904" cy="836549"/>
          </a:xfrm>
        </p:spPr>
        <p:txBody>
          <a:bodyPr/>
          <a:lstStyle/>
          <a:p>
            <a:pPr marL="0" indent="0"/>
            <a:r>
              <a:rPr lang="en-US" dirty="0" smtClean="0"/>
              <a:t>Getting to the essence of your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Things to help you arrive at a meaningful title:</a:t>
            </a:r>
          </a:p>
          <a:p>
            <a:pPr marL="347663" lvl="0" indent="-347663"/>
            <a:r>
              <a:rPr lang="en-US" sz="2800" dirty="0" smtClean="0">
                <a:solidFill>
                  <a:srgbClr val="000000"/>
                </a:solidFill>
              </a:rPr>
              <a:t> Ask </a:t>
            </a:r>
            <a:r>
              <a:rPr lang="en-US" sz="2800" dirty="0">
                <a:solidFill>
                  <a:srgbClr val="000000"/>
                </a:solidFill>
              </a:rPr>
              <a:t>the simple question: </a:t>
            </a:r>
            <a:r>
              <a:rPr lang="en-US" sz="2800" dirty="0" smtClean="0">
                <a:solidFill>
                  <a:srgbClr val="000000"/>
                </a:solidFill>
              </a:rPr>
              <a:t/>
            </a:r>
            <a:br>
              <a:rPr lang="en-US" sz="2800" dirty="0" smtClean="0">
                <a:solidFill>
                  <a:srgbClr val="000000"/>
                </a:solidFill>
              </a:rPr>
            </a:br>
            <a:r>
              <a:rPr lang="en-US" sz="2800" dirty="0" smtClean="0">
                <a:solidFill>
                  <a:srgbClr val="000000"/>
                </a:solidFill>
              </a:rPr>
              <a:t>“</a:t>
            </a:r>
            <a:r>
              <a:rPr lang="en-US" sz="2800" dirty="0">
                <a:solidFill>
                  <a:srgbClr val="000000"/>
                </a:solidFill>
              </a:rPr>
              <a:t>What is my book really about?</a:t>
            </a:r>
            <a:r>
              <a:rPr lang="en-US" sz="2800" dirty="0" smtClean="0">
                <a:solidFill>
                  <a:srgbClr val="000000"/>
                </a:solidFill>
              </a:rPr>
              <a:t>”</a:t>
            </a:r>
          </a:p>
          <a:p>
            <a:pPr marL="347663" indent="-347663"/>
            <a:r>
              <a:rPr lang="en-US" sz="2800" dirty="0">
                <a:solidFill>
                  <a:srgbClr val="000000"/>
                </a:solidFill>
              </a:rPr>
              <a:t>The Twist: Take your subject and transform it to add intrigue, give it a pleasing sound, and make it more unique</a:t>
            </a:r>
            <a:r>
              <a:rPr lang="en-US" sz="2800" dirty="0" smtClean="0">
                <a:solidFill>
                  <a:srgbClr val="000000"/>
                </a:solidFill>
              </a:rPr>
              <a:t>.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43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896904" cy="836549"/>
          </a:xfrm>
        </p:spPr>
        <p:txBody>
          <a:bodyPr/>
          <a:lstStyle/>
          <a:p>
            <a:pPr marL="0" indent="0"/>
            <a:r>
              <a:rPr lang="en-US" dirty="0" smtClean="0"/>
              <a:t>Getting to the essence of your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 lnSpcReduction="10000"/>
          </a:bodyPr>
          <a:lstStyle/>
          <a:p>
            <a:pPr marL="347663" lvl="0" indent="-347663"/>
            <a:r>
              <a:rPr lang="en-US" sz="2800" dirty="0" smtClean="0">
                <a:solidFill>
                  <a:srgbClr val="000000"/>
                </a:solidFill>
              </a:rPr>
              <a:t>Add </a:t>
            </a:r>
            <a:r>
              <a:rPr lang="en-US" sz="2800" dirty="0" smtClean="0">
                <a:solidFill>
                  <a:srgbClr val="000000"/>
                </a:solidFill>
              </a:rPr>
              <a:t>Perspective: </a:t>
            </a:r>
            <a:r>
              <a:rPr lang="en-US" sz="2800" dirty="0">
                <a:solidFill>
                  <a:srgbClr val="000000"/>
                </a:solidFill>
              </a:rPr>
              <a:t>If your subject is a flawed character, use a self-description that emphasizes their flaws.</a:t>
            </a:r>
          </a:p>
          <a:p>
            <a:pPr marL="347663" lvl="0" indent="-347663"/>
            <a:r>
              <a:rPr lang="en-US" sz="2800" dirty="0">
                <a:solidFill>
                  <a:srgbClr val="000000"/>
                </a:solidFill>
              </a:rPr>
              <a:t>Ask how a particular character would feel about your subject, then restate your title through that emotional filter: A Mother No More</a:t>
            </a:r>
          </a:p>
          <a:p>
            <a:pPr marL="347663" lvl="0" indent="-347663"/>
            <a:r>
              <a:rPr lang="en-US" sz="2800" dirty="0">
                <a:solidFill>
                  <a:srgbClr val="000000"/>
                </a:solidFill>
              </a:rPr>
              <a:t>Ask “when” or “where” about your subject, and use the answer to create an indirect reference instead of a direct one.</a:t>
            </a:r>
          </a:p>
        </p:txBody>
      </p:sp>
    </p:spTree>
    <p:extLst>
      <p:ext uri="{BB962C8B-B14F-4D97-AF65-F5344CB8AC3E}">
        <p14:creationId xmlns:p14="http://schemas.microsoft.com/office/powerpoint/2010/main" val="1604623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896904" cy="836549"/>
          </a:xfrm>
        </p:spPr>
        <p:txBody>
          <a:bodyPr/>
          <a:lstStyle/>
          <a:p>
            <a:pPr marL="0" indent="0"/>
            <a:r>
              <a:rPr lang="en-US" dirty="0" smtClean="0"/>
              <a:t>Getting to the essence of your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 lnSpcReduction="10000"/>
          </a:bodyPr>
          <a:lstStyle/>
          <a:p>
            <a:pPr marL="681038" lvl="1" indent="-508000"/>
            <a:r>
              <a:rPr lang="en-US" sz="2800" dirty="0">
                <a:solidFill>
                  <a:srgbClr val="000000"/>
                </a:solidFill>
              </a:rPr>
              <a:t>Identify a unique point of perspective in your </a:t>
            </a:r>
            <a:r>
              <a:rPr lang="en-US" sz="2800" dirty="0" smtClean="0">
                <a:solidFill>
                  <a:srgbClr val="000000"/>
                </a:solidFill>
              </a:rPr>
              <a:t>book. 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681038" lvl="1" indent="-508000"/>
            <a:r>
              <a:rPr lang="en-US" sz="2800" dirty="0" smtClean="0">
                <a:solidFill>
                  <a:srgbClr val="000000"/>
                </a:solidFill>
              </a:rPr>
              <a:t>Add </a:t>
            </a:r>
            <a:r>
              <a:rPr lang="en-US" sz="2800" dirty="0">
                <a:solidFill>
                  <a:srgbClr val="000000"/>
                </a:solidFill>
              </a:rPr>
              <a:t>Imagery, </a:t>
            </a:r>
            <a:r>
              <a:rPr lang="en-US" sz="2800" dirty="0" smtClean="0">
                <a:solidFill>
                  <a:srgbClr val="000000"/>
                </a:solidFill>
              </a:rPr>
              <a:t>metaphor</a:t>
            </a:r>
            <a:r>
              <a:rPr lang="en-US" sz="2800" dirty="0">
                <a:solidFill>
                  <a:srgbClr val="000000"/>
                </a:solidFill>
              </a:rPr>
              <a:t>, or </a:t>
            </a:r>
            <a:r>
              <a:rPr lang="en-US" sz="2800" dirty="0" smtClean="0">
                <a:solidFill>
                  <a:srgbClr val="000000"/>
                </a:solidFill>
              </a:rPr>
              <a:t>emotion</a:t>
            </a:r>
            <a:endParaRPr lang="en-US" sz="2800" dirty="0">
              <a:solidFill>
                <a:srgbClr val="000000"/>
              </a:solidFill>
            </a:endParaRPr>
          </a:p>
          <a:p>
            <a:pPr marL="681038" lvl="1" indent="-508000"/>
            <a:r>
              <a:rPr lang="en-US" sz="2800" dirty="0">
                <a:solidFill>
                  <a:srgbClr val="000000"/>
                </a:solidFill>
              </a:rPr>
              <a:t>Use a visual description from your manuscript.</a:t>
            </a:r>
          </a:p>
          <a:p>
            <a:pPr marL="681038" lvl="1" indent="-508000"/>
            <a:r>
              <a:rPr lang="en-US" sz="2800" dirty="0" smtClean="0">
                <a:solidFill>
                  <a:srgbClr val="000000"/>
                </a:solidFill>
              </a:rPr>
              <a:t>Consider </a:t>
            </a:r>
            <a:r>
              <a:rPr lang="en-US" sz="2800" dirty="0">
                <a:solidFill>
                  <a:srgbClr val="000000"/>
                </a:solidFill>
              </a:rPr>
              <a:t>the feelings or aspirations of a particular character toward your subject.</a:t>
            </a:r>
          </a:p>
          <a:p>
            <a:pPr marL="681038" lvl="1" indent="-508000"/>
            <a:r>
              <a:rPr lang="en-US" sz="2800" dirty="0">
                <a:solidFill>
                  <a:srgbClr val="000000"/>
                </a:solidFill>
              </a:rPr>
              <a:t>Use </a:t>
            </a:r>
            <a:r>
              <a:rPr lang="en-US" sz="2800" dirty="0" smtClean="0">
                <a:solidFill>
                  <a:srgbClr val="000000"/>
                </a:solidFill>
              </a:rPr>
              <a:t>dialogue </a:t>
            </a:r>
            <a:r>
              <a:rPr lang="en-US" sz="2800" dirty="0">
                <a:solidFill>
                  <a:srgbClr val="000000"/>
                </a:solidFill>
              </a:rPr>
              <a:t>from your </a:t>
            </a:r>
            <a:r>
              <a:rPr lang="en-US" sz="2800" dirty="0" smtClean="0">
                <a:solidFill>
                  <a:srgbClr val="000000"/>
                </a:solidFill>
              </a:rPr>
              <a:t>Manuscript.</a:t>
            </a:r>
          </a:p>
          <a:p>
            <a:pPr marL="681038" lvl="1" indent="-508000"/>
            <a:r>
              <a:rPr lang="en-US" sz="2800" dirty="0">
                <a:solidFill>
                  <a:srgbClr val="000000"/>
                </a:solidFill>
              </a:rPr>
              <a:t>Combine two ideas that gain extra meaning when used </a:t>
            </a:r>
            <a:r>
              <a:rPr lang="en-US" sz="2800" dirty="0" smtClean="0">
                <a:solidFill>
                  <a:srgbClr val="000000"/>
                </a:solidFill>
              </a:rPr>
              <a:t>together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849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896904" cy="836549"/>
          </a:xfrm>
        </p:spPr>
        <p:txBody>
          <a:bodyPr/>
          <a:lstStyle/>
          <a:p>
            <a:pPr marL="0" indent="0"/>
            <a:r>
              <a:rPr lang="en-US" dirty="0" smtClean="0"/>
              <a:t>Getting to the essence of your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785971" cy="4686131"/>
          </a:xfrm>
        </p:spPr>
        <p:txBody>
          <a:bodyPr>
            <a:normAutofit/>
          </a:bodyPr>
          <a:lstStyle/>
          <a:p>
            <a:pPr marL="457200" lvl="0" indent="-457200"/>
            <a:r>
              <a:rPr lang="en-US" sz="2800" dirty="0">
                <a:solidFill>
                  <a:srgbClr val="000000"/>
                </a:solidFill>
              </a:rPr>
              <a:t>Add Intrigue or Curiosity</a:t>
            </a:r>
          </a:p>
          <a:p>
            <a:pPr lvl="3" indent="-457200"/>
            <a:r>
              <a:rPr lang="en-US" sz="2400" dirty="0">
                <a:solidFill>
                  <a:srgbClr val="000000"/>
                </a:solidFill>
              </a:rPr>
              <a:t>Create a question</a:t>
            </a:r>
          </a:p>
          <a:p>
            <a:pPr lvl="3" indent="-457200"/>
            <a:r>
              <a:rPr lang="en-US" sz="2400" dirty="0">
                <a:solidFill>
                  <a:srgbClr val="000000"/>
                </a:solidFill>
              </a:rPr>
              <a:t>Create an implied question by including the name of something unfamiliar: (what is) The Da Vinci Code, (who is) The Great Gatsby</a:t>
            </a:r>
          </a:p>
          <a:p>
            <a:pPr lvl="3" indent="-457200"/>
            <a:r>
              <a:rPr lang="en-US" sz="2400" dirty="0">
                <a:solidFill>
                  <a:srgbClr val="000000"/>
                </a:solidFill>
              </a:rPr>
              <a:t>Express the central theme as a dilemma: Honor or Survival</a:t>
            </a:r>
          </a:p>
          <a:p>
            <a:pPr marL="457200" lvl="0" indent="-457200"/>
            <a:r>
              <a:rPr lang="en-US" sz="2800" dirty="0">
                <a:solidFill>
                  <a:srgbClr val="000000"/>
                </a:solidFill>
              </a:rPr>
              <a:t>Add Comparison or Juxtaposition</a:t>
            </a:r>
          </a:p>
          <a:p>
            <a:pPr lvl="3" indent="-457200"/>
            <a:r>
              <a:rPr lang="en-US" sz="2400" dirty="0">
                <a:solidFill>
                  <a:srgbClr val="000000"/>
                </a:solidFill>
              </a:rPr>
              <a:t>War and Peace</a:t>
            </a:r>
          </a:p>
          <a:p>
            <a:pPr lvl="3" indent="-457200"/>
            <a:r>
              <a:rPr lang="en-US" sz="2400" dirty="0">
                <a:solidFill>
                  <a:srgbClr val="000000"/>
                </a:solidFill>
              </a:rPr>
              <a:t>Love in the Days of </a:t>
            </a:r>
            <a:r>
              <a:rPr lang="en-US" sz="2400" dirty="0" smtClean="0">
                <a:solidFill>
                  <a:srgbClr val="000000"/>
                </a:solidFill>
              </a:rPr>
              <a:t>Cholera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565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What to Avoid: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401638" indent="-401638"/>
            <a:r>
              <a:rPr lang="en-US" sz="2800" dirty="0">
                <a:solidFill>
                  <a:srgbClr val="000000"/>
                </a:solidFill>
              </a:rPr>
              <a:t>Fads and overused words: 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749300" lvl="1" indent="-347663"/>
            <a:r>
              <a:rPr lang="en-US" sz="2400" dirty="0" smtClean="0">
                <a:solidFill>
                  <a:srgbClr val="000000"/>
                </a:solidFill>
              </a:rPr>
              <a:t>After </a:t>
            </a:r>
            <a:r>
              <a:rPr lang="en-US" sz="2400" dirty="0">
                <a:solidFill>
                  <a:srgbClr val="000000"/>
                </a:solidFill>
              </a:rPr>
              <a:t>Gone Girl there has been a rash of books with “Girl” in the title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en-US" sz="2000" dirty="0">
              <a:solidFill>
                <a:srgbClr val="000000"/>
              </a:solidFill>
            </a:endParaRPr>
          </a:p>
          <a:p>
            <a:pPr marL="1082675" lvl="2" indent="-333375"/>
            <a:r>
              <a:rPr lang="en-US" sz="2000" dirty="0">
                <a:solidFill>
                  <a:srgbClr val="000000"/>
                </a:solidFill>
              </a:rPr>
              <a:t>Girl on the </a:t>
            </a:r>
            <a:r>
              <a:rPr lang="en-US" sz="2000" dirty="0" smtClean="0">
                <a:solidFill>
                  <a:srgbClr val="000000"/>
                </a:solidFill>
              </a:rPr>
              <a:t>Train, The </a:t>
            </a:r>
            <a:r>
              <a:rPr lang="en-US" sz="2000" dirty="0">
                <a:solidFill>
                  <a:srgbClr val="000000"/>
                </a:solidFill>
              </a:rPr>
              <a:t>Girl </a:t>
            </a:r>
            <a:r>
              <a:rPr lang="en-US" sz="2000" dirty="0" smtClean="0">
                <a:solidFill>
                  <a:srgbClr val="000000"/>
                </a:solidFill>
              </a:rPr>
              <a:t>Before, All </a:t>
            </a:r>
            <a:r>
              <a:rPr lang="en-US" sz="2000" dirty="0">
                <a:solidFill>
                  <a:srgbClr val="000000"/>
                </a:solidFill>
              </a:rPr>
              <a:t>the Missing Girls</a:t>
            </a:r>
          </a:p>
          <a:p>
            <a:pPr marL="749300" lvl="2" indent="-347663"/>
            <a:r>
              <a:rPr lang="en-US" sz="2400" dirty="0">
                <a:solidFill>
                  <a:srgbClr val="000000"/>
                </a:solidFill>
              </a:rPr>
              <a:t>Words like haunted, hunted, fire, forever, shadow, chosen, etc. are used over, and </a:t>
            </a:r>
            <a:r>
              <a:rPr lang="en-US" sz="2400" dirty="0" smtClean="0">
                <a:solidFill>
                  <a:srgbClr val="000000"/>
                </a:solidFill>
              </a:rPr>
              <a:t>over.</a:t>
            </a:r>
            <a:r>
              <a:rPr lang="en-US" sz="2400" dirty="0">
                <a:solidFill>
                  <a:srgbClr val="000000"/>
                </a:solidFill>
              </a:rPr>
              <a:t> 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401638" lvl="0" indent="-401638"/>
            <a:r>
              <a:rPr lang="en-US" sz="2800" dirty="0">
                <a:solidFill>
                  <a:srgbClr val="000000"/>
                </a:solidFill>
              </a:rPr>
              <a:t>Cliché genre titles</a:t>
            </a:r>
          </a:p>
          <a:p>
            <a:pPr marL="401638" lvl="0" indent="-401638"/>
            <a:r>
              <a:rPr lang="en-US" sz="2800" dirty="0">
                <a:solidFill>
                  <a:srgbClr val="000000"/>
                </a:solidFill>
              </a:rPr>
              <a:t>Titles that are dull (The House, The Tree)</a:t>
            </a:r>
          </a:p>
          <a:p>
            <a:pPr marL="401638" lvl="0" indent="-401638"/>
            <a:r>
              <a:rPr lang="en-US" sz="2800" dirty="0">
                <a:solidFill>
                  <a:srgbClr val="000000"/>
                </a:solidFill>
              </a:rPr>
              <a:t>Titles that are too “on the nose.”</a:t>
            </a:r>
          </a:p>
          <a:p>
            <a:pPr marL="292100" indent="-347663"/>
            <a:endParaRPr lang="en-US" sz="2400" dirty="0">
              <a:solidFill>
                <a:srgbClr val="000000"/>
              </a:solidFill>
            </a:endParaRPr>
          </a:p>
          <a:p>
            <a:pPr marL="401638" lvl="0" indent="-401638"/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354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What to Avoid: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401638" indent="-401638"/>
            <a:r>
              <a:rPr lang="en-US" sz="2800" dirty="0">
                <a:solidFill>
                  <a:srgbClr val="000000"/>
                </a:solidFill>
              </a:rPr>
              <a:t>Too long and complicated</a:t>
            </a:r>
          </a:p>
          <a:p>
            <a:pPr marL="401638" indent="-401638"/>
            <a:r>
              <a:rPr lang="en-US" sz="2800" dirty="0">
                <a:solidFill>
                  <a:srgbClr val="000000"/>
                </a:solidFill>
              </a:rPr>
              <a:t>Give away spoilers</a:t>
            </a:r>
          </a:p>
          <a:p>
            <a:pPr marL="401638" indent="-401638"/>
            <a:r>
              <a:rPr lang="en-US" sz="2800" dirty="0">
                <a:solidFill>
                  <a:srgbClr val="000000"/>
                </a:solidFill>
              </a:rPr>
              <a:t>Hard to pronounce or remember (long fantasy names)</a:t>
            </a:r>
          </a:p>
          <a:p>
            <a:pPr marL="401638" indent="-401638"/>
            <a:r>
              <a:rPr lang="en-US" sz="2800" dirty="0">
                <a:solidFill>
                  <a:srgbClr val="000000"/>
                </a:solidFill>
              </a:rPr>
              <a:t>N</a:t>
            </a:r>
            <a:r>
              <a:rPr lang="en-US" sz="2800" dirty="0" smtClean="0">
                <a:solidFill>
                  <a:srgbClr val="000000"/>
                </a:solidFill>
              </a:rPr>
              <a:t>o </a:t>
            </a:r>
            <a:r>
              <a:rPr lang="en-US" sz="2800" dirty="0">
                <a:solidFill>
                  <a:srgbClr val="000000"/>
                </a:solidFill>
              </a:rPr>
              <a:t>connection to the story, or connection is sketchy at best.</a:t>
            </a:r>
          </a:p>
          <a:p>
            <a:pPr marL="401638" indent="-401638"/>
            <a:r>
              <a:rPr lang="en-US" sz="2800" dirty="0" smtClean="0">
                <a:solidFill>
                  <a:srgbClr val="000000"/>
                </a:solidFill>
              </a:rPr>
              <a:t>Sounds </a:t>
            </a:r>
            <a:r>
              <a:rPr lang="en-US" sz="2800" dirty="0">
                <a:solidFill>
                  <a:srgbClr val="000000"/>
                </a:solidFill>
              </a:rPr>
              <a:t>too much like other titles </a:t>
            </a:r>
          </a:p>
          <a:p>
            <a:pPr marL="401638" lvl="0" indent="-401638"/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435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What to Avoid: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401638" indent="-401638">
              <a:lnSpc>
                <a:spcPct val="130000"/>
              </a:lnSpc>
            </a:pPr>
            <a:r>
              <a:rPr lang="en-US" sz="2800" dirty="0">
                <a:solidFill>
                  <a:srgbClr val="000000"/>
                </a:solidFill>
              </a:rPr>
              <a:t>Don’t accidentally create a </a:t>
            </a:r>
            <a:r>
              <a:rPr lang="en-US" sz="2800" dirty="0">
                <a:solidFill>
                  <a:srgbClr val="000000"/>
                </a:solidFill>
              </a:rPr>
              <a:t>mondegreen</a:t>
            </a:r>
            <a:r>
              <a:rPr lang="en-US" sz="2800" dirty="0">
                <a:solidFill>
                  <a:srgbClr val="000000"/>
                </a:solidFill>
              </a:rPr>
              <a:t>. </a:t>
            </a:r>
          </a:p>
          <a:p>
            <a:pPr marL="630238" lvl="1" indent="-401638">
              <a:lnSpc>
                <a:spcPct val="130000"/>
              </a:lnSpc>
            </a:pPr>
            <a:r>
              <a:rPr lang="en-US" sz="2400" dirty="0" smtClean="0">
                <a:solidFill>
                  <a:srgbClr val="000000"/>
                </a:solidFill>
              </a:rPr>
              <a:t>“There's </a:t>
            </a:r>
            <a:r>
              <a:rPr lang="en-US" sz="2400" dirty="0">
                <a:solidFill>
                  <a:srgbClr val="000000"/>
                </a:solidFill>
              </a:rPr>
              <a:t>a bathroom on the right” and </a:t>
            </a:r>
            <a:r>
              <a:rPr lang="en-US" sz="2400" dirty="0" smtClean="0">
                <a:solidFill>
                  <a:srgbClr val="000000"/>
                </a:solidFill>
              </a:rPr>
              <a:t/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“There's </a:t>
            </a:r>
            <a:r>
              <a:rPr lang="en-US" sz="2400" dirty="0">
                <a:solidFill>
                  <a:srgbClr val="000000"/>
                </a:solidFill>
              </a:rPr>
              <a:t>a bad moon on the </a:t>
            </a:r>
            <a:r>
              <a:rPr lang="en-US" sz="2400" dirty="0" smtClean="0">
                <a:solidFill>
                  <a:srgbClr val="000000"/>
                </a:solidFill>
              </a:rPr>
              <a:t>rise”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Creedence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Clearwater Revival</a:t>
            </a:r>
          </a:p>
          <a:p>
            <a:pPr marL="630238" lvl="1" indent="-401638">
              <a:lnSpc>
                <a:spcPct val="130000"/>
              </a:lnSpc>
            </a:pPr>
            <a:r>
              <a:rPr lang="en-US" sz="2400" dirty="0">
                <a:solidFill>
                  <a:srgbClr val="000000"/>
                </a:solidFill>
              </a:rPr>
              <a:t>“'</a:t>
            </a:r>
            <a:r>
              <a:rPr lang="en-US" sz="2400" dirty="0">
                <a:solidFill>
                  <a:srgbClr val="000000"/>
                </a:solidFill>
              </a:rPr>
              <a:t>Scuse</a:t>
            </a:r>
            <a:r>
              <a:rPr lang="en-US" sz="2400" dirty="0">
                <a:solidFill>
                  <a:srgbClr val="000000"/>
                </a:solidFill>
              </a:rPr>
              <a:t> me while I kiss this guy” and </a:t>
            </a:r>
            <a:r>
              <a:rPr lang="en-US" sz="2400" dirty="0" smtClean="0">
                <a:solidFill>
                  <a:srgbClr val="000000"/>
                </a:solidFill>
              </a:rPr>
              <a:t/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“'</a:t>
            </a:r>
            <a:r>
              <a:rPr lang="en-US" sz="2400" dirty="0">
                <a:solidFill>
                  <a:srgbClr val="000000"/>
                </a:solidFill>
              </a:rPr>
              <a:t>Scuse</a:t>
            </a:r>
            <a:r>
              <a:rPr lang="en-US" sz="2400" dirty="0">
                <a:solidFill>
                  <a:srgbClr val="000000"/>
                </a:solidFill>
              </a:rPr>
              <a:t> me while I kiss the </a:t>
            </a:r>
            <a:r>
              <a:rPr lang="en-US" sz="2400" dirty="0" smtClean="0">
                <a:solidFill>
                  <a:srgbClr val="000000"/>
                </a:solidFill>
              </a:rPr>
              <a:t>sky” </a:t>
            </a:r>
            <a:r>
              <a:rPr lang="en-US" sz="2400" dirty="0">
                <a:solidFill>
                  <a:srgbClr val="000000"/>
                </a:solidFill>
              </a:rPr>
              <a:t>Jimi </a:t>
            </a:r>
            <a:r>
              <a:rPr lang="en-US" sz="2400" dirty="0" smtClean="0">
                <a:solidFill>
                  <a:srgbClr val="000000"/>
                </a:solidFill>
              </a:rPr>
              <a:t>Hendri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744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Brainstorming Worksheet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401638" indent="-401638"/>
            <a:r>
              <a:rPr lang="en-US" sz="2600" dirty="0" smtClean="0">
                <a:solidFill>
                  <a:srgbClr val="000000"/>
                </a:solidFill>
              </a:rPr>
              <a:t>List any </a:t>
            </a:r>
            <a:r>
              <a:rPr lang="en-US" sz="2600" dirty="0">
                <a:solidFill>
                  <a:srgbClr val="000000"/>
                </a:solidFill>
              </a:rPr>
              <a:t>important </a:t>
            </a:r>
            <a:r>
              <a:rPr lang="en-US" sz="2600" dirty="0" smtClean="0">
                <a:solidFill>
                  <a:srgbClr val="000000"/>
                </a:solidFill>
              </a:rPr>
              <a:t>items. </a:t>
            </a:r>
            <a:endParaRPr lang="en-US" sz="2600" dirty="0">
              <a:solidFill>
                <a:srgbClr val="000000"/>
              </a:solidFill>
            </a:endParaRPr>
          </a:p>
          <a:p>
            <a:pPr marL="858838" lvl="3" indent="-401638"/>
            <a:r>
              <a:rPr lang="en-US" sz="2200" dirty="0">
                <a:solidFill>
                  <a:srgbClr val="000000"/>
                </a:solidFill>
              </a:rPr>
              <a:t>D</a:t>
            </a:r>
            <a:r>
              <a:rPr lang="en-US" sz="2400" dirty="0" smtClean="0">
                <a:solidFill>
                  <a:srgbClr val="000000"/>
                </a:solidFill>
              </a:rPr>
              <a:t>oes </a:t>
            </a:r>
            <a:r>
              <a:rPr lang="en-US" sz="2400" dirty="0">
                <a:solidFill>
                  <a:srgbClr val="000000"/>
                </a:solidFill>
              </a:rPr>
              <a:t>your story revolve around </a:t>
            </a:r>
            <a:r>
              <a:rPr lang="en-US" sz="2400" dirty="0" smtClean="0">
                <a:solidFill>
                  <a:srgbClr val="000000"/>
                </a:solidFill>
              </a:rPr>
              <a:t>an object like a </a:t>
            </a:r>
            <a:r>
              <a:rPr lang="en-US" sz="2400" dirty="0">
                <a:solidFill>
                  <a:srgbClr val="000000"/>
                </a:solidFill>
              </a:rPr>
              <a:t>sword or pendant</a:t>
            </a:r>
            <a:r>
              <a:rPr lang="en-US" sz="2400" dirty="0" smtClean="0">
                <a:solidFill>
                  <a:srgbClr val="000000"/>
                </a:solidFill>
              </a:rPr>
              <a:t>?</a:t>
            </a:r>
          </a:p>
          <a:p>
            <a:pPr marL="401638" indent="-401638"/>
            <a:r>
              <a:rPr lang="en-US" sz="2600" dirty="0" smtClean="0">
                <a:solidFill>
                  <a:srgbClr val="000000"/>
                </a:solidFill>
              </a:rPr>
              <a:t>Write down </a:t>
            </a:r>
            <a:r>
              <a:rPr lang="en-US" sz="2600" dirty="0">
                <a:solidFill>
                  <a:srgbClr val="000000"/>
                </a:solidFill>
              </a:rPr>
              <a:t>who your protagonist </a:t>
            </a:r>
            <a:r>
              <a:rPr lang="en-US" sz="2600" dirty="0" smtClean="0">
                <a:solidFill>
                  <a:srgbClr val="000000"/>
                </a:solidFill>
              </a:rPr>
              <a:t>IS.</a:t>
            </a:r>
            <a:endParaRPr lang="en-US" sz="2600" dirty="0">
              <a:solidFill>
                <a:srgbClr val="000000"/>
              </a:solidFill>
            </a:endParaRPr>
          </a:p>
          <a:p>
            <a:pPr marL="858838" lvl="3" indent="-401638"/>
            <a:r>
              <a:rPr lang="en-US" sz="2400" dirty="0" smtClean="0">
                <a:solidFill>
                  <a:srgbClr val="000000"/>
                </a:solidFill>
              </a:rPr>
              <a:t>Is </a:t>
            </a:r>
            <a:r>
              <a:rPr lang="en-US" sz="2400" dirty="0">
                <a:solidFill>
                  <a:srgbClr val="000000"/>
                </a:solidFill>
              </a:rPr>
              <a:t>it an assassin, </a:t>
            </a:r>
            <a:r>
              <a:rPr lang="en-US" sz="2400" dirty="0" smtClean="0">
                <a:solidFill>
                  <a:srgbClr val="000000"/>
                </a:solidFill>
              </a:rPr>
              <a:t>a nun, a serial killer, </a:t>
            </a:r>
            <a:r>
              <a:rPr lang="en-US" sz="2400" dirty="0">
                <a:solidFill>
                  <a:srgbClr val="000000"/>
                </a:solidFill>
              </a:rPr>
              <a:t>a </a:t>
            </a:r>
            <a:r>
              <a:rPr lang="en-US" sz="2400" dirty="0" smtClean="0">
                <a:solidFill>
                  <a:srgbClr val="000000"/>
                </a:solidFill>
              </a:rPr>
              <a:t>werecat?</a:t>
            </a:r>
          </a:p>
          <a:p>
            <a:pPr marL="401638" indent="-401638"/>
            <a:r>
              <a:rPr lang="en-US" sz="2600" dirty="0" smtClean="0">
                <a:solidFill>
                  <a:srgbClr val="000000"/>
                </a:solidFill>
              </a:rPr>
              <a:t>Write down </a:t>
            </a:r>
            <a:r>
              <a:rPr lang="en-US" sz="2600" dirty="0">
                <a:solidFill>
                  <a:srgbClr val="000000"/>
                </a:solidFill>
              </a:rPr>
              <a:t>important concepts, themes, and metaphors.</a:t>
            </a:r>
          </a:p>
          <a:p>
            <a:pPr marL="401638" indent="-401638"/>
            <a:r>
              <a:rPr lang="en-US" sz="2600" dirty="0">
                <a:solidFill>
                  <a:srgbClr val="000000"/>
                </a:solidFill>
              </a:rPr>
              <a:t>Write a summary of your </a:t>
            </a:r>
            <a:r>
              <a:rPr lang="en-US" sz="2600" dirty="0" smtClean="0">
                <a:solidFill>
                  <a:srgbClr val="000000"/>
                </a:solidFill>
              </a:rPr>
              <a:t>story (3 or 4 words)</a:t>
            </a:r>
            <a:endParaRPr lang="en-US" sz="2600" dirty="0">
              <a:solidFill>
                <a:srgbClr val="000000"/>
              </a:solidFill>
            </a:endParaRPr>
          </a:p>
          <a:p>
            <a:pPr marL="630238" lvl="1" indent="-401638"/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266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Brainstorming Worksheet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401638" indent="-401638"/>
            <a:r>
              <a:rPr lang="en-US" sz="2800" dirty="0">
                <a:solidFill>
                  <a:srgbClr val="000000"/>
                </a:solidFill>
              </a:rPr>
              <a:t>List words/phrases that could possibly serve as titles or pieces of </a:t>
            </a:r>
            <a:r>
              <a:rPr lang="en-US" sz="2800" dirty="0" smtClean="0">
                <a:solidFill>
                  <a:srgbClr val="000000"/>
                </a:solidFill>
              </a:rPr>
              <a:t>titles.</a:t>
            </a:r>
            <a:endParaRPr lang="en-US" sz="2800" dirty="0">
              <a:solidFill>
                <a:srgbClr val="000000"/>
              </a:solidFill>
            </a:endParaRPr>
          </a:p>
          <a:p>
            <a:pPr marL="855663" lvl="1" indent="-454025">
              <a:tabLst>
                <a:tab pos="347663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W</a:t>
            </a:r>
            <a:r>
              <a:rPr lang="en-US" sz="2400" dirty="0" smtClean="0">
                <a:solidFill>
                  <a:srgbClr val="000000"/>
                </a:solidFill>
              </a:rPr>
              <a:t>rite </a:t>
            </a:r>
            <a:r>
              <a:rPr lang="en-US" sz="2400" dirty="0">
                <a:solidFill>
                  <a:srgbClr val="000000"/>
                </a:solidFill>
              </a:rPr>
              <a:t>down every single thought, feeling, image, color, adjective, verb, noun, name, word that comes to your </a:t>
            </a:r>
            <a:r>
              <a:rPr lang="en-US" sz="2400" dirty="0" smtClean="0">
                <a:solidFill>
                  <a:srgbClr val="000000"/>
                </a:solidFill>
              </a:rPr>
              <a:t>head. </a:t>
            </a:r>
          </a:p>
          <a:p>
            <a:pPr marL="401638" indent="-401638"/>
            <a:r>
              <a:rPr lang="en-US" sz="2800" dirty="0">
                <a:solidFill>
                  <a:srgbClr val="000000"/>
                </a:solidFill>
              </a:rPr>
              <a:t>Use </a:t>
            </a:r>
            <a:r>
              <a:rPr lang="en-US" sz="2800" dirty="0" smtClean="0">
                <a:solidFill>
                  <a:srgbClr val="000000"/>
                </a:solidFill>
              </a:rPr>
              <a:t>thesaurus.com</a:t>
            </a:r>
            <a:endParaRPr lang="en-US" sz="28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2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Brainstorming Worksheet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/>
          </a:bodyPr>
          <a:lstStyle/>
          <a:p>
            <a:pPr marL="403225" lvl="0" indent="-403225">
              <a:tabLst>
                <a:tab pos="454025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The Open Loop - The title has a missing piece, and the agent, editor, or book lover wants to read more to attain closure or solve the mystery</a:t>
            </a:r>
            <a:r>
              <a:rPr lang="en-US" sz="2800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  <a:p>
            <a:pPr marL="801688" lvl="1" indent="-454025"/>
            <a:r>
              <a:rPr lang="en-US" sz="2600" dirty="0">
                <a:solidFill>
                  <a:srgbClr val="000000"/>
                </a:solidFill>
              </a:rPr>
              <a:t>The Things They Carried</a:t>
            </a:r>
          </a:p>
          <a:p>
            <a:pPr marL="801688" lvl="1" indent="-454025"/>
            <a:r>
              <a:rPr lang="en-US" sz="2600" dirty="0">
                <a:solidFill>
                  <a:srgbClr val="000000"/>
                </a:solidFill>
              </a:rPr>
              <a:t>13 Reasons Why</a:t>
            </a:r>
          </a:p>
          <a:p>
            <a:pPr marL="801688" lvl="1" indent="-454025"/>
            <a:r>
              <a:rPr lang="en-US" sz="2600" dirty="0">
                <a:solidFill>
                  <a:srgbClr val="000000"/>
                </a:solidFill>
              </a:rPr>
              <a:t>Everything I Never Told You</a:t>
            </a:r>
          </a:p>
          <a:p>
            <a:pPr marL="630238" lvl="1" indent="-401638"/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75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Mind Mapping Your Title: </a:t>
            </a:r>
            <a:r>
              <a:rPr lang="en-US" dirty="0" smtClean="0">
                <a:solidFill>
                  <a:srgbClr val="FF0000"/>
                </a:solidFill>
              </a:rPr>
              <a:t>Names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457090"/>
            <a:ext cx="7556313" cy="5133232"/>
          </a:xfrm>
        </p:spPr>
        <p:txBody>
          <a:bodyPr>
            <a:normAutofit fontScale="92500" lnSpcReduction="10000"/>
          </a:bodyPr>
          <a:lstStyle/>
          <a:p>
            <a:pPr marL="454025" lvl="0" indent="-454025"/>
            <a:r>
              <a:rPr lang="en-US" sz="2400" dirty="0" smtClean="0">
                <a:solidFill>
                  <a:srgbClr val="000000"/>
                </a:solidFill>
              </a:rPr>
              <a:t>Characters</a:t>
            </a:r>
            <a:r>
              <a:rPr lang="en-US" sz="2400" dirty="0">
                <a:solidFill>
                  <a:srgbClr val="000000"/>
                </a:solidFill>
              </a:rPr>
              <a:t>: protagonist, antagonist, any major figures</a:t>
            </a:r>
          </a:p>
          <a:p>
            <a:pPr marL="911225" lvl="3" indent="-454025"/>
            <a:r>
              <a:rPr lang="en-US" sz="2000" dirty="0">
                <a:solidFill>
                  <a:srgbClr val="000000"/>
                </a:solidFill>
              </a:rPr>
              <a:t>Carrie, Oliver Twist</a:t>
            </a:r>
          </a:p>
          <a:p>
            <a:pPr marL="454025" lvl="0" indent="-454025"/>
            <a:r>
              <a:rPr lang="en-US" sz="2400" dirty="0">
                <a:solidFill>
                  <a:srgbClr val="000000"/>
                </a:solidFill>
              </a:rPr>
              <a:t>Titles, relationships or jobs</a:t>
            </a:r>
          </a:p>
          <a:p>
            <a:pPr marL="911225" lvl="3" indent="-454025"/>
            <a:r>
              <a:rPr lang="en-US" sz="2000" dirty="0">
                <a:solidFill>
                  <a:srgbClr val="000000"/>
                </a:solidFill>
              </a:rPr>
              <a:t>Time Traveler’s Wife</a:t>
            </a:r>
          </a:p>
          <a:p>
            <a:pPr marL="454025" lvl="0" indent="-454025"/>
            <a:r>
              <a:rPr lang="en-US" sz="2400" dirty="0">
                <a:solidFill>
                  <a:srgbClr val="000000"/>
                </a:solidFill>
              </a:rPr>
              <a:t>Setting(s)</a:t>
            </a:r>
          </a:p>
          <a:p>
            <a:pPr marL="911225" lvl="3" indent="-454025"/>
            <a:r>
              <a:rPr lang="en-US" sz="2000" dirty="0">
                <a:solidFill>
                  <a:srgbClr val="000000"/>
                </a:solidFill>
              </a:rPr>
              <a:t>Wuthering Heights, Miss Peregrine’s Home for Peculiar Children</a:t>
            </a:r>
          </a:p>
          <a:p>
            <a:pPr marL="454025" lvl="0" indent="-454025"/>
            <a:r>
              <a:rPr lang="en-US" sz="2400" dirty="0">
                <a:solidFill>
                  <a:srgbClr val="000000"/>
                </a:solidFill>
              </a:rPr>
              <a:t>Time period:</a:t>
            </a:r>
          </a:p>
          <a:p>
            <a:pPr marL="911225" lvl="3" indent="-454025"/>
            <a:r>
              <a:rPr lang="en-US" sz="2000" dirty="0">
                <a:solidFill>
                  <a:srgbClr val="000000"/>
                </a:solidFill>
              </a:rPr>
              <a:t>1984, 11/22/63 (Stephen King)</a:t>
            </a:r>
          </a:p>
          <a:p>
            <a:pPr marL="454025" lvl="0" indent="-454025"/>
            <a:r>
              <a:rPr lang="en-US" sz="2400" dirty="0">
                <a:solidFill>
                  <a:srgbClr val="000000"/>
                </a:solidFill>
              </a:rPr>
              <a:t>A</a:t>
            </a:r>
            <a:r>
              <a:rPr lang="en-US" sz="2400" dirty="0" smtClean="0">
                <a:solidFill>
                  <a:srgbClr val="000000"/>
                </a:solidFill>
              </a:rPr>
              <a:t>nything </a:t>
            </a:r>
            <a:r>
              <a:rPr lang="en-US" sz="2400" dirty="0">
                <a:solidFill>
                  <a:srgbClr val="000000"/>
                </a:solidFill>
              </a:rPr>
              <a:t>integral to the plot, like key objectives or events.</a:t>
            </a:r>
          </a:p>
          <a:p>
            <a:pPr marL="911225" lvl="3" indent="-454025"/>
            <a:r>
              <a:rPr lang="en-US" sz="2000" dirty="0">
                <a:solidFill>
                  <a:srgbClr val="000000"/>
                </a:solidFill>
              </a:rPr>
              <a:t>The Hunger Games</a:t>
            </a:r>
          </a:p>
          <a:p>
            <a:pPr marL="454025" lvl="1" indent="-454025"/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635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16" y="1904984"/>
            <a:ext cx="7861300" cy="42926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Mind Mapping Your Title: </a:t>
            </a:r>
            <a:r>
              <a:rPr lang="en-US" dirty="0" smtClean="0">
                <a:solidFill>
                  <a:srgbClr val="FF0000"/>
                </a:solidFill>
              </a:rPr>
              <a:t>Names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237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51" y="1603380"/>
            <a:ext cx="7700211" cy="482685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Mind Mapping Your Title: </a:t>
            </a:r>
            <a:r>
              <a:rPr lang="en-US" dirty="0" smtClean="0">
                <a:solidFill>
                  <a:srgbClr val="FF0000"/>
                </a:solidFill>
              </a:rPr>
              <a:t>Names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37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sz="3000" dirty="0" smtClean="0"/>
              <a:t>Mind Mapping Your Title: </a:t>
            </a:r>
            <a:r>
              <a:rPr lang="en-US" sz="3000" dirty="0" smtClean="0">
                <a:solidFill>
                  <a:srgbClr val="FF0000"/>
                </a:solidFill>
              </a:rPr>
              <a:t>Story Elements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457090"/>
            <a:ext cx="7556313" cy="5133232"/>
          </a:xfrm>
        </p:spPr>
        <p:txBody>
          <a:bodyPr>
            <a:normAutofit lnSpcReduction="10000"/>
          </a:bodyPr>
          <a:lstStyle/>
          <a:p>
            <a:pPr marL="508000" lvl="0" indent="-508000"/>
            <a:r>
              <a:rPr lang="en-US" sz="3200" dirty="0">
                <a:solidFill>
                  <a:srgbClr val="000000"/>
                </a:solidFill>
              </a:rPr>
              <a:t>Any major themes in your story</a:t>
            </a:r>
          </a:p>
          <a:p>
            <a:pPr marL="965200" lvl="3" indent="-508000"/>
            <a:r>
              <a:rPr lang="en-US" sz="2800" dirty="0">
                <a:solidFill>
                  <a:srgbClr val="000000"/>
                </a:solidFill>
              </a:rPr>
              <a:t>War and Peace, Atonement</a:t>
            </a:r>
          </a:p>
          <a:p>
            <a:pPr marL="508000" lvl="0" indent="-508000"/>
            <a:r>
              <a:rPr lang="en-US" sz="3200" dirty="0">
                <a:solidFill>
                  <a:srgbClr val="000000"/>
                </a:solidFill>
              </a:rPr>
              <a:t>Driving character goals or motivations</a:t>
            </a:r>
          </a:p>
          <a:p>
            <a:pPr marL="965200" lvl="3" indent="-508000"/>
            <a:r>
              <a:rPr lang="en-US" sz="2800" dirty="0">
                <a:solidFill>
                  <a:srgbClr val="000000"/>
                </a:solidFill>
              </a:rPr>
              <a:t>Keeping Faith by Jodi </a:t>
            </a:r>
            <a:r>
              <a:rPr lang="en-US" sz="2800" dirty="0">
                <a:solidFill>
                  <a:srgbClr val="000000"/>
                </a:solidFill>
              </a:rPr>
              <a:t>Picoult</a:t>
            </a:r>
            <a:endParaRPr lang="en-US" sz="2800" dirty="0">
              <a:solidFill>
                <a:srgbClr val="000000"/>
              </a:solidFill>
            </a:endParaRPr>
          </a:p>
          <a:p>
            <a:pPr marL="508000" lvl="0" indent="-508000"/>
            <a:r>
              <a:rPr lang="en-US" sz="3200" dirty="0">
                <a:solidFill>
                  <a:srgbClr val="000000"/>
                </a:solidFill>
              </a:rPr>
              <a:t>Conflicts crucial to the </a:t>
            </a:r>
            <a:r>
              <a:rPr lang="en-US" sz="3200" dirty="0" smtClean="0">
                <a:solidFill>
                  <a:srgbClr val="000000"/>
                </a:solidFill>
              </a:rPr>
              <a:t>plot</a:t>
            </a:r>
          </a:p>
          <a:p>
            <a:pPr marL="965200" lvl="1" indent="-508000"/>
            <a:r>
              <a:rPr lang="en-US" sz="3000" dirty="0" smtClean="0">
                <a:solidFill>
                  <a:srgbClr val="000000"/>
                </a:solidFill>
              </a:rPr>
              <a:t>A Prayer for Owen Meany</a:t>
            </a:r>
            <a:endParaRPr lang="en-US" sz="3000" dirty="0">
              <a:solidFill>
                <a:srgbClr val="000000"/>
              </a:solidFill>
            </a:endParaRPr>
          </a:p>
          <a:p>
            <a:pPr marL="508000" lvl="0" indent="-508000"/>
            <a:r>
              <a:rPr lang="en-US" sz="3200" dirty="0">
                <a:solidFill>
                  <a:srgbClr val="000000"/>
                </a:solidFill>
              </a:rPr>
              <a:t>Terms related to the story’s </a:t>
            </a:r>
            <a:r>
              <a:rPr lang="en-US" sz="3200" dirty="0" smtClean="0">
                <a:solidFill>
                  <a:srgbClr val="000000"/>
                </a:solidFill>
              </a:rPr>
              <a:t>genre</a:t>
            </a:r>
          </a:p>
          <a:p>
            <a:pPr marL="908050" lvl="1" indent="-508000"/>
            <a:r>
              <a:rPr lang="en-US" sz="3000" dirty="0" smtClean="0">
                <a:solidFill>
                  <a:srgbClr val="000000"/>
                </a:solidFill>
              </a:rPr>
              <a:t>How to Train Your Dragon</a:t>
            </a:r>
            <a:endParaRPr lang="en-US" sz="3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425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sz="3000" dirty="0" smtClean="0"/>
              <a:t>Mind Mapping Your Title: </a:t>
            </a:r>
            <a:r>
              <a:rPr lang="en-US" sz="3000" dirty="0" smtClean="0">
                <a:solidFill>
                  <a:srgbClr val="FF0000"/>
                </a:solidFill>
              </a:rPr>
              <a:t>Story Elements</a:t>
            </a:r>
            <a:endParaRPr lang="en-US" sz="3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72" y="1847132"/>
            <a:ext cx="85852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18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sz="3000" dirty="0" smtClean="0"/>
              <a:t>Mind Mapping Your Title: </a:t>
            </a:r>
            <a:r>
              <a:rPr lang="en-US" sz="3000" dirty="0" smtClean="0">
                <a:solidFill>
                  <a:srgbClr val="FF0000"/>
                </a:solidFill>
              </a:rPr>
              <a:t>Story Elements</a:t>
            </a:r>
            <a:endParaRPr lang="en-US" sz="3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16" y="1407673"/>
            <a:ext cx="7980947" cy="498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34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sz="3200" dirty="0" smtClean="0"/>
              <a:t>Mind Mapping Your Title: </a:t>
            </a:r>
            <a:r>
              <a:rPr lang="en-US" sz="3200" dirty="0" smtClean="0">
                <a:solidFill>
                  <a:srgbClr val="FF0000"/>
                </a:solidFill>
              </a:rPr>
              <a:t>Meaningful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307" y="1644238"/>
            <a:ext cx="7556313" cy="4686131"/>
          </a:xfrm>
        </p:spPr>
        <p:txBody>
          <a:bodyPr>
            <a:normAutofit fontScale="92500" lnSpcReduction="10000"/>
          </a:bodyPr>
          <a:lstStyle/>
          <a:p>
            <a:pPr marL="508000" lvl="0" indent="-508000"/>
            <a:r>
              <a:rPr lang="en-US" sz="2800" dirty="0">
                <a:solidFill>
                  <a:srgbClr val="000000"/>
                </a:solidFill>
              </a:rPr>
              <a:t>Elements that are pivotal to the </a:t>
            </a:r>
            <a:r>
              <a:rPr lang="en-US" sz="2800" dirty="0" smtClean="0">
                <a:solidFill>
                  <a:srgbClr val="000000"/>
                </a:solidFill>
              </a:rPr>
              <a:t>story</a:t>
            </a:r>
          </a:p>
          <a:p>
            <a:pPr marL="965200" lvl="2" indent="-508000"/>
            <a:r>
              <a:rPr lang="en-US" sz="2600" dirty="0" smtClean="0">
                <a:solidFill>
                  <a:srgbClr val="000000"/>
                </a:solidFill>
              </a:rPr>
              <a:t>Breakfast at Tiffany’s, Crash</a:t>
            </a:r>
            <a:endParaRPr lang="en-US" sz="2600" dirty="0" smtClean="0">
              <a:solidFill>
                <a:srgbClr val="000000"/>
              </a:solidFill>
            </a:endParaRPr>
          </a:p>
          <a:p>
            <a:pPr marL="508000" lvl="0" indent="-508000"/>
            <a:r>
              <a:rPr lang="en-US" sz="2800" dirty="0" smtClean="0">
                <a:solidFill>
                  <a:srgbClr val="000000"/>
                </a:solidFill>
              </a:rPr>
              <a:t>Double </a:t>
            </a:r>
            <a:r>
              <a:rPr lang="en-US" sz="2800" dirty="0">
                <a:solidFill>
                  <a:srgbClr val="000000"/>
                </a:solidFill>
              </a:rPr>
              <a:t>meanings/open question/</a:t>
            </a:r>
            <a:r>
              <a:rPr lang="en-US" sz="2800" dirty="0" smtClean="0">
                <a:solidFill>
                  <a:srgbClr val="000000"/>
                </a:solidFill>
              </a:rPr>
              <a:t>mystery</a:t>
            </a:r>
          </a:p>
          <a:p>
            <a:pPr marL="965200" lvl="2" indent="-508000"/>
            <a:r>
              <a:rPr lang="en-US" sz="2600" dirty="0">
                <a:solidFill>
                  <a:srgbClr val="000000"/>
                </a:solidFill>
              </a:rPr>
              <a:t>The Forest of Hands and </a:t>
            </a:r>
            <a:r>
              <a:rPr lang="en-US" sz="2600" dirty="0" smtClean="0">
                <a:solidFill>
                  <a:srgbClr val="000000"/>
                </a:solidFill>
              </a:rPr>
              <a:t>Teeth</a:t>
            </a:r>
          </a:p>
          <a:p>
            <a:pPr marL="965200" lvl="2" indent="-508000"/>
            <a:r>
              <a:rPr lang="en-US" sz="2600" dirty="0" smtClean="0">
                <a:solidFill>
                  <a:srgbClr val="000000"/>
                </a:solidFill>
              </a:rPr>
              <a:t>Wide Sargasso Sea</a:t>
            </a:r>
            <a:endParaRPr lang="en-US" sz="2600" dirty="0">
              <a:solidFill>
                <a:srgbClr val="000000"/>
              </a:solidFill>
            </a:endParaRPr>
          </a:p>
          <a:p>
            <a:pPr marL="508000" lvl="0" indent="-508000"/>
            <a:r>
              <a:rPr lang="en-US" sz="2800" dirty="0">
                <a:solidFill>
                  <a:srgbClr val="000000"/>
                </a:solidFill>
              </a:rPr>
              <a:t>Dialogue/narrative/quotes from the </a:t>
            </a:r>
            <a:r>
              <a:rPr lang="en-US" sz="2800" dirty="0" smtClean="0">
                <a:solidFill>
                  <a:srgbClr val="000000"/>
                </a:solidFill>
              </a:rPr>
              <a:t>book</a:t>
            </a:r>
          </a:p>
          <a:p>
            <a:pPr marL="965200" lvl="2" indent="-508000"/>
            <a:r>
              <a:rPr lang="en-US" sz="2600" dirty="0" smtClean="0">
                <a:solidFill>
                  <a:srgbClr val="000000"/>
                </a:solidFill>
              </a:rPr>
              <a:t>Oh, the Places You’ll Go</a:t>
            </a:r>
          </a:p>
          <a:p>
            <a:pPr marL="965200" lvl="2" indent="-508000"/>
            <a:r>
              <a:rPr lang="en-US" sz="2600" dirty="0" smtClean="0">
                <a:solidFill>
                  <a:srgbClr val="000000"/>
                </a:solidFill>
              </a:rPr>
              <a:t>I am an Invisible Man</a:t>
            </a:r>
            <a:endParaRPr lang="en-US" sz="2600" dirty="0">
              <a:solidFill>
                <a:srgbClr val="000000"/>
              </a:solidFill>
            </a:endParaRPr>
          </a:p>
          <a:p>
            <a:pPr marL="508000" lvl="0" indent="-508000"/>
            <a:r>
              <a:rPr lang="en-US" sz="2800" dirty="0">
                <a:solidFill>
                  <a:srgbClr val="000000"/>
                </a:solidFill>
              </a:rPr>
              <a:t>Meaningful words or phrases that don’t fit other categories</a:t>
            </a:r>
            <a:r>
              <a:rPr lang="en-US" sz="2800" dirty="0" smtClean="0">
                <a:solidFill>
                  <a:srgbClr val="000000"/>
                </a:solidFill>
              </a:rPr>
              <a:t>.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396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sz="3200" dirty="0" smtClean="0"/>
              <a:t>Mind Mapping Your Title: </a:t>
            </a:r>
            <a:r>
              <a:rPr lang="en-US" sz="3200" dirty="0" smtClean="0">
                <a:solidFill>
                  <a:srgbClr val="FF0000"/>
                </a:solidFill>
              </a:rPr>
              <a:t>Meaningful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3204"/>
            <a:ext cx="9144000" cy="434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77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4" y="975220"/>
            <a:ext cx="9144000" cy="5531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sz="3200" dirty="0" smtClean="0"/>
              <a:t>Mind Mapping Your Title: </a:t>
            </a:r>
            <a:r>
              <a:rPr lang="en-US" sz="3200" dirty="0" smtClean="0">
                <a:solidFill>
                  <a:srgbClr val="FF0000"/>
                </a:solidFill>
              </a:rPr>
              <a:t>Meaningful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99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Mind Mapping Your Title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75" y="1336778"/>
            <a:ext cx="8217924" cy="51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67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Mind Mapping Your Title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19307" y="1644238"/>
            <a:ext cx="7556313" cy="4799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8000" indent="-508000"/>
            <a:r>
              <a:rPr lang="en-US" sz="2800" dirty="0" smtClean="0">
                <a:solidFill>
                  <a:srgbClr val="000000"/>
                </a:solidFill>
              </a:rPr>
              <a:t>Narrow the words down and rearrange them.</a:t>
            </a:r>
          </a:p>
          <a:p>
            <a:pPr marL="508000" indent="-508000"/>
            <a:r>
              <a:rPr lang="en-US" sz="2800" dirty="0">
                <a:solidFill>
                  <a:srgbClr val="000000"/>
                </a:solidFill>
              </a:rPr>
              <a:t>Keep in mind:</a:t>
            </a:r>
          </a:p>
          <a:p>
            <a:pPr marL="736600" lvl="1" indent="-508000"/>
            <a:r>
              <a:rPr lang="en-US" sz="2600" dirty="0">
                <a:solidFill>
                  <a:srgbClr val="000000"/>
                </a:solidFill>
              </a:rPr>
              <a:t>The style of your title will affect your readers’ expectations so keep your writing style consistent from title to story.</a:t>
            </a:r>
          </a:p>
          <a:p>
            <a:pPr marL="736600" lvl="1" indent="-508000"/>
            <a:r>
              <a:rPr lang="en-US" sz="2600" dirty="0">
                <a:solidFill>
                  <a:srgbClr val="000000"/>
                </a:solidFill>
              </a:rPr>
              <a:t>Genre can also affect title conventions.</a:t>
            </a:r>
          </a:p>
          <a:p>
            <a:pPr marL="736600" lvl="1" indent="-508000"/>
            <a:r>
              <a:rPr lang="en-US" sz="2600" dirty="0">
                <a:solidFill>
                  <a:srgbClr val="000000"/>
                </a:solidFill>
              </a:rPr>
              <a:t>If your book is part of a series, consider whether you’ll make the titles for all the books related somehow.</a:t>
            </a:r>
          </a:p>
          <a:p>
            <a:pPr marL="508000" indent="-508000"/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653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Mind Mapping Your Title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19307" y="2998799"/>
            <a:ext cx="7556313" cy="1163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000000"/>
                </a:solidFill>
              </a:rPr>
              <a:t>List ten possible titles</a:t>
            </a:r>
            <a:r>
              <a:rPr lang="mr-IN" sz="5400" dirty="0" smtClean="0">
                <a:solidFill>
                  <a:srgbClr val="000000"/>
                </a:solidFill>
              </a:rPr>
              <a:t>…</a:t>
            </a:r>
            <a:endParaRPr lang="en-US" sz="4800" dirty="0">
              <a:solidFill>
                <a:srgbClr val="000000"/>
              </a:solidFill>
            </a:endParaRPr>
          </a:p>
          <a:p>
            <a:pPr marL="508000" indent="-508000"/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219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07" y="500230"/>
            <a:ext cx="7556313" cy="836549"/>
          </a:xfrm>
        </p:spPr>
        <p:txBody>
          <a:bodyPr/>
          <a:lstStyle/>
          <a:p>
            <a:pPr marL="0" indent="0"/>
            <a:r>
              <a:rPr lang="en-US" dirty="0" smtClean="0"/>
              <a:t>Mind Mapping Your Title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19307" y="2956468"/>
            <a:ext cx="7556313" cy="1304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 smtClean="0">
                <a:solidFill>
                  <a:srgbClr val="000000"/>
                </a:solidFill>
              </a:rPr>
              <a:t>And the winner is</a:t>
            </a:r>
            <a:r>
              <a:rPr lang="mr-IN" sz="6000" dirty="0" smtClean="0">
                <a:solidFill>
                  <a:srgbClr val="000000"/>
                </a:solidFill>
              </a:rPr>
              <a:t>…</a:t>
            </a:r>
            <a:endParaRPr lang="en-US" sz="5400" dirty="0">
              <a:solidFill>
                <a:srgbClr val="000000"/>
              </a:solidFill>
            </a:endParaRPr>
          </a:p>
          <a:p>
            <a:pPr marL="508000" indent="-508000"/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347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9307" y="1506295"/>
            <a:ext cx="7689291" cy="4824074"/>
          </a:xfrm>
        </p:spPr>
        <p:txBody>
          <a:bodyPr>
            <a:noAutofit/>
          </a:bodyPr>
          <a:lstStyle/>
          <a:p>
            <a:pPr marL="457200" indent="-457200"/>
            <a:r>
              <a:rPr lang="en-US" sz="2800" dirty="0">
                <a:solidFill>
                  <a:srgbClr val="000000"/>
                </a:solidFill>
              </a:rPr>
              <a:t>Y</a:t>
            </a:r>
            <a:r>
              <a:rPr lang="en-US" sz="2800" dirty="0" smtClean="0">
                <a:solidFill>
                  <a:srgbClr val="000000"/>
                </a:solidFill>
              </a:rPr>
              <a:t>our title is the first (and maybe only) chance you get to grab the reader</a:t>
            </a:r>
          </a:p>
          <a:p>
            <a:pPr marL="457200" indent="-457200"/>
            <a:r>
              <a:rPr lang="en-US" sz="2800" dirty="0" smtClean="0">
                <a:solidFill>
                  <a:srgbClr val="000000"/>
                </a:solidFill>
              </a:rPr>
              <a:t>Give your book a title that truly reflects the tone and quality of your work.</a:t>
            </a:r>
          </a:p>
          <a:p>
            <a:pPr marL="457200" indent="-457200"/>
            <a:r>
              <a:rPr lang="en-US" sz="2800" dirty="0" smtClean="0">
                <a:solidFill>
                  <a:srgbClr val="000000"/>
                </a:solidFill>
              </a:rPr>
              <a:t>Choose a title that resonates with the reader.</a:t>
            </a:r>
          </a:p>
          <a:p>
            <a:pPr marL="457200" indent="-457200"/>
            <a:r>
              <a:rPr lang="en-US" sz="2800" dirty="0" smtClean="0">
                <a:solidFill>
                  <a:srgbClr val="000000"/>
                </a:solidFill>
              </a:rPr>
              <a:t>Give your book a title that sets it apart from the pack.</a:t>
            </a:r>
          </a:p>
        </p:txBody>
      </p:sp>
    </p:spTree>
    <p:extLst>
      <p:ext uri="{BB962C8B-B14F-4D97-AF65-F5344CB8AC3E}">
        <p14:creationId xmlns:p14="http://schemas.microsoft.com/office/powerpoint/2010/main" val="4069710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lar Do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488" y="2117547"/>
            <a:ext cx="1552599" cy="224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690" y="500230"/>
            <a:ext cx="8506396" cy="1153310"/>
          </a:xfrm>
        </p:spPr>
        <p:txBody>
          <a:bodyPr/>
          <a:lstStyle/>
          <a:p>
            <a:r>
              <a:rPr lang="en-US" sz="4000" b="1" dirty="0" smtClean="0"/>
              <a:t>Thank you!</a:t>
            </a:r>
            <a:r>
              <a:rPr lang="en-US" sz="4000" dirty="0"/>
              <a:t> </a:t>
            </a:r>
            <a:r>
              <a:rPr lang="en-US" sz="4000" dirty="0" smtClean="0"/>
              <a:t>           </a:t>
            </a:r>
            <a:r>
              <a:rPr lang="en-US" sz="4000" i="1" dirty="0" smtClean="0"/>
              <a:t>SallyBosco.com</a:t>
            </a:r>
            <a:r>
              <a:rPr lang="en-US" sz="4000" i="1" dirty="0"/>
              <a:t/>
            </a:r>
            <a:br>
              <a:rPr lang="en-US" sz="4000" i="1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5" descr="Double_Crush_4 i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787" y="1460150"/>
            <a:ext cx="1751979" cy="271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ShadowCat sma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960" y="4072178"/>
            <a:ext cx="1723513" cy="2671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Death Divide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24" y="4066129"/>
            <a:ext cx="1723513" cy="2671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evins Deadly Sin 72dpi2i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01" y="1417609"/>
            <a:ext cx="1779426" cy="275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WerecatChronicles72dpi2in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189" y="1460150"/>
            <a:ext cx="1723818" cy="2758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OneCraftManyGenres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745" y="4066130"/>
            <a:ext cx="1809011" cy="2691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723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5912</TotalTime>
  <Words>1459</Words>
  <Application>Microsoft Macintosh PowerPoint</Application>
  <PresentationFormat>Custom</PresentationFormat>
  <Paragraphs>261</Paragraphs>
  <Slides>39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Advantage</vt:lpstr>
      <vt:lpstr>Give Your Novel a Kick A** Story Title</vt:lpstr>
      <vt:lpstr>Why it’s important to have a  Kick A** Title </vt:lpstr>
      <vt:lpstr>What we’re going to do in class:</vt:lpstr>
      <vt:lpstr>Major Ways Titles are Chosen</vt:lpstr>
      <vt:lpstr>Major Ways Titles are Chosen</vt:lpstr>
      <vt:lpstr>Major Ways Titles are Chosen</vt:lpstr>
      <vt:lpstr>Major Ways Titles are Chosen</vt:lpstr>
      <vt:lpstr>Major Ways Titles are Chosen</vt:lpstr>
      <vt:lpstr>Major Ways Titles are Chosen</vt:lpstr>
      <vt:lpstr>Major Ways Titles are Chosen</vt:lpstr>
      <vt:lpstr>Major Ways Titles are Chosen</vt:lpstr>
      <vt:lpstr>Major Ways Titles are Chosen</vt:lpstr>
      <vt:lpstr>Major Ways Titles are Chosen</vt:lpstr>
      <vt:lpstr>Major Ways Titles are Chosen</vt:lpstr>
      <vt:lpstr>Getting to the essence of your book</vt:lpstr>
      <vt:lpstr>Getting to the essence of your book</vt:lpstr>
      <vt:lpstr>Getting to the essence of your book</vt:lpstr>
      <vt:lpstr>Getting to the essence of your book</vt:lpstr>
      <vt:lpstr>What to Avoid: Pitfalls</vt:lpstr>
      <vt:lpstr>What to Avoid: Pitfalls</vt:lpstr>
      <vt:lpstr>What to Avoid: Pitfalls</vt:lpstr>
      <vt:lpstr>Brainstorming Worksheet</vt:lpstr>
      <vt:lpstr>Brainstorming Worksheet</vt:lpstr>
      <vt:lpstr>Brainstorming Worksheet</vt:lpstr>
      <vt:lpstr>Mind Mapping Your Title: Names</vt:lpstr>
      <vt:lpstr>Mind Mapping Your Title: Names</vt:lpstr>
      <vt:lpstr>Mind Mapping Your Title: Names</vt:lpstr>
      <vt:lpstr>Mind Mapping Your Title: Story Elements</vt:lpstr>
      <vt:lpstr>Mind Mapping Your Title: Story Elements</vt:lpstr>
      <vt:lpstr>Mind Mapping Your Title: Story Elements</vt:lpstr>
      <vt:lpstr>Mind Mapping Your Title: Meaningful</vt:lpstr>
      <vt:lpstr>Mind Mapping Your Title: Meaningful</vt:lpstr>
      <vt:lpstr>Mind Mapping Your Title: Meaningful</vt:lpstr>
      <vt:lpstr>Mind Mapping Your Title</vt:lpstr>
      <vt:lpstr>Mind Mapping Your Title</vt:lpstr>
      <vt:lpstr>Mind Mapping Your Title</vt:lpstr>
      <vt:lpstr>Mind Mapping Your Title</vt:lpstr>
      <vt:lpstr>Conclusion:   </vt:lpstr>
      <vt:lpstr>Thank you!            SallyBosco.com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Architecture</dc:title>
  <dc:creator>Sally Bosco</dc:creator>
  <cp:lastModifiedBy>Sally Bosco</cp:lastModifiedBy>
  <cp:revision>96</cp:revision>
  <cp:lastPrinted>2016-06-20T06:06:18Z</cp:lastPrinted>
  <dcterms:created xsi:type="dcterms:W3CDTF">2016-06-13T00:02:57Z</dcterms:created>
  <dcterms:modified xsi:type="dcterms:W3CDTF">2017-06-10T21:21:08Z</dcterms:modified>
</cp:coreProperties>
</file>