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handoutMasterIdLst>
    <p:handoutMasterId r:id="rId36"/>
  </p:handoutMasterIdLst>
  <p:sldIdLst>
    <p:sldId id="256" r:id="rId2"/>
    <p:sldId id="257" r:id="rId3"/>
    <p:sldId id="292" r:id="rId4"/>
    <p:sldId id="323" r:id="rId5"/>
    <p:sldId id="294" r:id="rId6"/>
    <p:sldId id="295" r:id="rId7"/>
    <p:sldId id="296" r:id="rId8"/>
    <p:sldId id="297" r:id="rId9"/>
    <p:sldId id="298" r:id="rId10"/>
    <p:sldId id="299" r:id="rId11"/>
    <p:sldId id="290" r:id="rId12"/>
    <p:sldId id="304" r:id="rId13"/>
    <p:sldId id="305" r:id="rId14"/>
    <p:sldId id="302" r:id="rId15"/>
    <p:sldId id="303" r:id="rId16"/>
    <p:sldId id="306" r:id="rId17"/>
    <p:sldId id="307" r:id="rId18"/>
    <p:sldId id="308" r:id="rId19"/>
    <p:sldId id="309" r:id="rId20"/>
    <p:sldId id="310" r:id="rId21"/>
    <p:sldId id="311" r:id="rId22"/>
    <p:sldId id="312" r:id="rId23"/>
    <p:sldId id="313" r:id="rId24"/>
    <p:sldId id="314" r:id="rId25"/>
    <p:sldId id="315" r:id="rId26"/>
    <p:sldId id="316" r:id="rId27"/>
    <p:sldId id="317" r:id="rId28"/>
    <p:sldId id="318" r:id="rId29"/>
    <p:sldId id="322" r:id="rId30"/>
    <p:sldId id="319" r:id="rId31"/>
    <p:sldId id="301" r:id="rId32"/>
    <p:sldId id="320" r:id="rId33"/>
    <p:sldId id="287" r:id="rId34"/>
  </p:sldIdLst>
  <p:sldSz cx="9144000" cy="7086600"/>
  <p:notesSz cx="9601200" cy="7315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scaleToFitPaper="1"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271" autoAdjust="0"/>
  </p:normalViewPr>
  <p:slideViewPr>
    <p:cSldViewPr snapToGrid="0" snapToObjects="1">
      <p:cViewPr>
        <p:scale>
          <a:sx n="40" d="100"/>
          <a:sy n="40" d="100"/>
        </p:scale>
        <p:origin x="-636" y="-240"/>
      </p:cViewPr>
      <p:guideLst>
        <p:guide orient="horz" pos="2232"/>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3" d="100"/>
          <a:sy n="73" d="100"/>
        </p:scale>
        <p:origin x="-3384" y="-112"/>
      </p:cViewPr>
      <p:guideLst>
        <p:guide orient="horz" pos="2304"/>
        <p:guide pos="302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520" cy="3657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sz="quarter" idx="1"/>
          </p:nvPr>
        </p:nvSpPr>
        <p:spPr>
          <a:xfrm>
            <a:off x="5438458" y="0"/>
            <a:ext cx="4160520" cy="365760"/>
          </a:xfrm>
          <a:prstGeom prst="rect">
            <a:avLst/>
          </a:prstGeom>
        </p:spPr>
        <p:txBody>
          <a:bodyPr vert="horz" lIns="96661" tIns="48331" rIns="96661" bIns="48331" rtlCol="0"/>
          <a:lstStyle>
            <a:lvl1pPr algn="r">
              <a:defRPr sz="1300"/>
            </a:lvl1pPr>
          </a:lstStyle>
          <a:p>
            <a:fld id="{19AF0DFA-EE79-6A4E-A987-F1B23373EA6B}" type="datetimeFigureOut">
              <a:rPr lang="en-US" smtClean="0"/>
              <a:t>6/19/2017</a:t>
            </a:fld>
            <a:endParaRPr lang="en-US" dirty="0"/>
          </a:p>
        </p:txBody>
      </p:sp>
      <p:sp>
        <p:nvSpPr>
          <p:cNvPr id="4" name="Footer Placeholder 3"/>
          <p:cNvSpPr>
            <a:spLocks noGrp="1"/>
          </p:cNvSpPr>
          <p:nvPr>
            <p:ph type="ftr" sz="quarter" idx="2"/>
          </p:nvPr>
        </p:nvSpPr>
        <p:spPr>
          <a:xfrm>
            <a:off x="0" y="6948171"/>
            <a:ext cx="4160520" cy="365760"/>
          </a:xfrm>
          <a:prstGeom prst="rect">
            <a:avLst/>
          </a:prstGeom>
        </p:spPr>
        <p:txBody>
          <a:bodyPr vert="horz" lIns="96661" tIns="48331" rIns="96661" bIns="48331" rtlCol="0" anchor="b"/>
          <a:lstStyle>
            <a:lvl1pPr algn="l">
              <a:defRPr sz="1300"/>
            </a:lvl1pPr>
          </a:lstStyle>
          <a:p>
            <a:endParaRPr lang="en-US" dirty="0"/>
          </a:p>
        </p:txBody>
      </p:sp>
      <p:sp>
        <p:nvSpPr>
          <p:cNvPr id="5" name="Slide Number Placeholder 4"/>
          <p:cNvSpPr>
            <a:spLocks noGrp="1"/>
          </p:cNvSpPr>
          <p:nvPr>
            <p:ph type="sldNum" sz="quarter" idx="3"/>
          </p:nvPr>
        </p:nvSpPr>
        <p:spPr>
          <a:xfrm>
            <a:off x="5438458" y="6948171"/>
            <a:ext cx="4160520" cy="365760"/>
          </a:xfrm>
          <a:prstGeom prst="rect">
            <a:avLst/>
          </a:prstGeom>
        </p:spPr>
        <p:txBody>
          <a:bodyPr vert="horz" lIns="96661" tIns="48331" rIns="96661" bIns="48331" rtlCol="0" anchor="b"/>
          <a:lstStyle>
            <a:lvl1pPr algn="r">
              <a:defRPr sz="1300"/>
            </a:lvl1pPr>
          </a:lstStyle>
          <a:p>
            <a:fld id="{7BC55F86-F6EB-5E43-9F19-8B6C0A3A1846}" type="slidenum">
              <a:rPr lang="en-US" smtClean="0"/>
              <a:t>‹#›</a:t>
            </a:fld>
            <a:endParaRPr lang="en-US" dirty="0"/>
          </a:p>
        </p:txBody>
      </p:sp>
    </p:spTree>
    <p:extLst>
      <p:ext uri="{BB962C8B-B14F-4D97-AF65-F5344CB8AC3E}">
        <p14:creationId xmlns:p14="http://schemas.microsoft.com/office/powerpoint/2010/main" val="34562553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520" cy="3657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5438458" y="0"/>
            <a:ext cx="4160520" cy="365760"/>
          </a:xfrm>
          <a:prstGeom prst="rect">
            <a:avLst/>
          </a:prstGeom>
        </p:spPr>
        <p:txBody>
          <a:bodyPr vert="horz" lIns="96661" tIns="48331" rIns="96661" bIns="48331" rtlCol="0"/>
          <a:lstStyle>
            <a:lvl1pPr algn="r">
              <a:defRPr sz="1300"/>
            </a:lvl1pPr>
          </a:lstStyle>
          <a:p>
            <a:fld id="{86D2B2AC-CDBB-5044-B131-B01757275EF9}" type="datetimeFigureOut">
              <a:rPr lang="en-US" smtClean="0"/>
              <a:t>6/19/2017</a:t>
            </a:fld>
            <a:endParaRPr lang="en-US" dirty="0"/>
          </a:p>
        </p:txBody>
      </p:sp>
      <p:sp>
        <p:nvSpPr>
          <p:cNvPr id="4" name="Slide Image Placeholder 3"/>
          <p:cNvSpPr>
            <a:spLocks noGrp="1" noRot="1" noChangeAspect="1"/>
          </p:cNvSpPr>
          <p:nvPr>
            <p:ph type="sldImg" idx="2"/>
          </p:nvPr>
        </p:nvSpPr>
        <p:spPr>
          <a:xfrm>
            <a:off x="3030538" y="549275"/>
            <a:ext cx="3540125" cy="274320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960120" y="3474720"/>
            <a:ext cx="7680960" cy="32918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948171"/>
            <a:ext cx="4160520" cy="3657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5438458" y="6948171"/>
            <a:ext cx="4160520" cy="365760"/>
          </a:xfrm>
          <a:prstGeom prst="rect">
            <a:avLst/>
          </a:prstGeom>
        </p:spPr>
        <p:txBody>
          <a:bodyPr vert="horz" lIns="96661" tIns="48331" rIns="96661" bIns="48331" rtlCol="0" anchor="b"/>
          <a:lstStyle>
            <a:lvl1pPr algn="r">
              <a:defRPr sz="1300"/>
            </a:lvl1pPr>
          </a:lstStyle>
          <a:p>
            <a:fld id="{52377DFF-63D3-1945-A5B5-1C1E42DDECAE}" type="slidenum">
              <a:rPr lang="en-US" smtClean="0"/>
              <a:t>‹#›</a:t>
            </a:fld>
            <a:endParaRPr lang="en-US" dirty="0"/>
          </a:p>
        </p:txBody>
      </p:sp>
    </p:spTree>
    <p:extLst>
      <p:ext uri="{BB962C8B-B14F-4D97-AF65-F5344CB8AC3E}">
        <p14:creationId xmlns:p14="http://schemas.microsoft.com/office/powerpoint/2010/main" val="199626041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377DFF-63D3-1945-A5B5-1C1E42DDECAE}" type="slidenum">
              <a:rPr lang="en-US" smtClean="0"/>
              <a:t>1</a:t>
            </a:fld>
            <a:endParaRPr lang="en-US" dirty="0"/>
          </a:p>
        </p:txBody>
      </p:sp>
    </p:spTree>
    <p:extLst>
      <p:ext uri="{BB962C8B-B14F-4D97-AF65-F5344CB8AC3E}">
        <p14:creationId xmlns:p14="http://schemas.microsoft.com/office/powerpoint/2010/main" val="3336676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pPr defTabSz="483306">
              <a:defRPr/>
            </a:pPr>
            <a:r>
              <a:rPr lang="en-US" sz="1300" dirty="0">
                <a:solidFill>
                  <a:srgbClr val="000000"/>
                </a:solidFill>
              </a:rPr>
              <a:t>Where to start?</a:t>
            </a:r>
            <a:endParaRPr lang="en-US" sz="1300" dirty="0"/>
          </a:p>
          <a:p>
            <a:pPr defTabSz="483306">
              <a:defRPr/>
            </a:pPr>
            <a:r>
              <a:rPr lang="en-US" sz="1300" dirty="0"/>
              <a:t>For both of my thesis novels, after graduation I looked at them and thought, “This isn’t the story I want to tell.” I scrapped both of them and completely re-wrote them. And was I glad I did!</a:t>
            </a:r>
          </a:p>
          <a:p>
            <a:pPr defTabSz="483306">
              <a:defRPr/>
            </a:pPr>
            <a:endParaRPr lang="en-US" sz="1300" dirty="0"/>
          </a:p>
          <a:p>
            <a:r>
              <a:rPr lang="en-US" sz="1300" dirty="0"/>
              <a:t>Do you ever have your book get away from you? After it’s finished you realize that it just doesn’t work? Your beta readers are either meh or horrified?</a:t>
            </a:r>
          </a:p>
          <a:p>
            <a:r>
              <a:rPr lang="en-US" sz="1300" dirty="0"/>
              <a:t>These are some steps you can take. This is a systematic method of working through an existing manuscript and turn it into the book you want to write.</a:t>
            </a:r>
          </a:p>
          <a:p>
            <a:r>
              <a:rPr lang="en-US" sz="1300" dirty="0"/>
              <a:t>This is a workshop, so roll up your sleeves and get ready to write.</a:t>
            </a:r>
          </a:p>
          <a:p>
            <a:endParaRPr lang="en-US" dirty="0"/>
          </a:p>
        </p:txBody>
      </p:sp>
      <p:sp>
        <p:nvSpPr>
          <p:cNvPr id="4" name="Slide Number Placeholder 3"/>
          <p:cNvSpPr>
            <a:spLocks noGrp="1"/>
          </p:cNvSpPr>
          <p:nvPr>
            <p:ph type="sldNum" sz="quarter" idx="10"/>
          </p:nvPr>
        </p:nvSpPr>
        <p:spPr/>
        <p:txBody>
          <a:bodyPr/>
          <a:lstStyle/>
          <a:p>
            <a:fld id="{52377DFF-63D3-1945-A5B5-1C1E42DDECAE}" type="slidenum">
              <a:rPr lang="en-US" smtClean="0"/>
              <a:t>2</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377DFF-63D3-1945-A5B5-1C1E42DDECAE}" type="slidenum">
              <a:rPr lang="en-US" smtClean="0"/>
              <a:t>3</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pPr marL="181240" indent="-181240">
              <a:buFont typeface="Arial"/>
              <a:buChar char="•"/>
            </a:pPr>
            <a:endParaRPr lang="en-US" dirty="0" smtClean="0"/>
          </a:p>
        </p:txBody>
      </p:sp>
      <p:sp>
        <p:nvSpPr>
          <p:cNvPr id="4" name="Slide Number Placeholder 3"/>
          <p:cNvSpPr>
            <a:spLocks noGrp="1"/>
          </p:cNvSpPr>
          <p:nvPr>
            <p:ph type="sldNum" sz="quarter" idx="10"/>
          </p:nvPr>
        </p:nvSpPr>
        <p:spPr/>
        <p:txBody>
          <a:bodyPr/>
          <a:lstStyle/>
          <a:p>
            <a:fld id="{52377DFF-63D3-1945-A5B5-1C1E42DDECAE}" type="slidenum">
              <a:rPr lang="en-US" smtClean="0"/>
              <a:t>4</a:t>
            </a:fld>
            <a:endParaRPr lang="en-US" dirty="0"/>
          </a:p>
        </p:txBody>
      </p:sp>
    </p:spTree>
    <p:extLst>
      <p:ext uri="{BB962C8B-B14F-4D97-AF65-F5344CB8AC3E}">
        <p14:creationId xmlns:p14="http://schemas.microsoft.com/office/powerpoint/2010/main" val="3338662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r>
              <a:rPr lang="en-US" sz="1300" dirty="0"/>
              <a:t>You will use this list throughout the process. </a:t>
            </a:r>
          </a:p>
          <a:p>
            <a:pPr marL="181240" indent="-181240">
              <a:buFont typeface="Arial" panose="020B0604020202020204" pitchFamily="34" charset="0"/>
              <a:buChar char="•"/>
            </a:pPr>
            <a:r>
              <a:rPr lang="en-US" sz="1300" dirty="0"/>
              <a:t>We’ll be highlighting scenes that need to be improved</a:t>
            </a:r>
          </a:p>
          <a:p>
            <a:pPr marL="181240" indent="-181240">
              <a:buFont typeface="Arial" panose="020B0604020202020204" pitchFamily="34" charset="0"/>
              <a:buChar char="•"/>
            </a:pPr>
            <a:r>
              <a:rPr lang="en-US" sz="1300" dirty="0"/>
              <a:t>adding the names of scenes you want to write</a:t>
            </a:r>
          </a:p>
          <a:p>
            <a:pPr marL="181240" indent="-181240">
              <a:buFont typeface="Arial" panose="020B0604020202020204" pitchFamily="34" charset="0"/>
              <a:buChar char="•"/>
            </a:pPr>
            <a:r>
              <a:rPr lang="en-US" sz="1300" dirty="0"/>
              <a:t>eliminating “bad” scenes once and for all. </a:t>
            </a:r>
          </a:p>
          <a:p>
            <a:pPr marL="181240" indent="-181240">
              <a:buFont typeface="Arial" panose="020B0604020202020204" pitchFamily="34" charset="0"/>
              <a:buChar char="•"/>
            </a:pPr>
            <a:r>
              <a:rPr lang="en-US" sz="1300" dirty="0"/>
              <a:t>You will eventually use this list to reorder your scenes as you complete your organization and set yourself up for a successful revision. </a:t>
            </a:r>
          </a:p>
          <a:p>
            <a:r>
              <a:rPr lang="en-US" sz="1300" dirty="0"/>
              <a:t> </a:t>
            </a:r>
          </a:p>
          <a:p>
            <a:r>
              <a:rPr lang="en-US" sz="1300" dirty="0"/>
              <a:t>Include every scene you can think of. </a:t>
            </a:r>
          </a:p>
          <a:p>
            <a:endParaRPr lang="en-US" sz="1300" dirty="0"/>
          </a:p>
          <a:p>
            <a:r>
              <a:rPr lang="en-US" sz="1300" dirty="0"/>
              <a:t>Some may exist only in your mind. Through this process you will start to understand what a scene means to you and how it can best be used in your writing.</a:t>
            </a:r>
          </a:p>
          <a:p>
            <a:r>
              <a:rPr lang="en-US" sz="1300" dirty="0"/>
              <a:t> </a:t>
            </a:r>
          </a:p>
          <a:p>
            <a:r>
              <a:rPr lang="en-US" sz="1300" dirty="0"/>
              <a:t>When you finish your list, you will find that you have forgotten scenes that are repetitive, tangential, or lacking any real impact.</a:t>
            </a:r>
          </a:p>
        </p:txBody>
      </p:sp>
      <p:sp>
        <p:nvSpPr>
          <p:cNvPr id="4" name="Slide Number Placeholder 3"/>
          <p:cNvSpPr>
            <a:spLocks noGrp="1"/>
          </p:cNvSpPr>
          <p:nvPr>
            <p:ph type="sldNum" sz="quarter" idx="10"/>
          </p:nvPr>
        </p:nvSpPr>
        <p:spPr/>
        <p:txBody>
          <a:bodyPr/>
          <a:lstStyle/>
          <a:p>
            <a:fld id="{52377DFF-63D3-1945-A5B5-1C1E42DDECAE}" type="slidenum">
              <a:rPr lang="en-US" smtClean="0"/>
              <a:t>5</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377DFF-63D3-1945-A5B5-1C1E42DDECAE}" type="slidenum">
              <a:rPr lang="en-US" smtClean="0"/>
              <a:t>6</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pPr defTabSz="483306">
              <a:defRPr/>
            </a:pPr>
            <a:r>
              <a:rPr lang="en-US" sz="1300" dirty="0"/>
              <a:t>What we are talking about are scenes that prompt a psychological response ranging from disgruntlement to fear. A bad scene is like a bad relationship: You have to find out what is bad about it, or else you risk repeating it.</a:t>
            </a:r>
          </a:p>
        </p:txBody>
      </p:sp>
      <p:sp>
        <p:nvSpPr>
          <p:cNvPr id="4" name="Slide Number Placeholder 3"/>
          <p:cNvSpPr>
            <a:spLocks noGrp="1"/>
          </p:cNvSpPr>
          <p:nvPr>
            <p:ph type="sldNum" sz="quarter" idx="10"/>
          </p:nvPr>
        </p:nvSpPr>
        <p:spPr/>
        <p:txBody>
          <a:bodyPr/>
          <a:lstStyle/>
          <a:p>
            <a:fld id="{52377DFF-63D3-1945-A5B5-1C1E42DDECAE}" type="slidenum">
              <a:rPr lang="en-US" smtClean="0"/>
              <a:t>7</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pPr defTabSz="483306">
              <a:defRPr/>
            </a:pPr>
            <a:r>
              <a:rPr lang="en-US" sz="1300" dirty="0"/>
              <a:t>Go through your list of scenes and identify your “key” scenes by placing an asterisk next to their name. You can add to this list later, as you expand your series; the point now is just to get started.</a:t>
            </a:r>
          </a:p>
        </p:txBody>
      </p:sp>
      <p:sp>
        <p:nvSpPr>
          <p:cNvPr id="4" name="Slide Number Placeholder 3"/>
          <p:cNvSpPr>
            <a:spLocks noGrp="1"/>
          </p:cNvSpPr>
          <p:nvPr>
            <p:ph type="sldNum" sz="quarter" idx="10"/>
          </p:nvPr>
        </p:nvSpPr>
        <p:spPr/>
        <p:txBody>
          <a:bodyPr/>
          <a:lstStyle/>
          <a:p>
            <a:fld id="{52377DFF-63D3-1945-A5B5-1C1E42DDECAE}" type="slidenum">
              <a:rPr lang="en-US" smtClean="0"/>
              <a:t>8</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377DFF-63D3-1945-A5B5-1C1E42DDECAE}" type="slidenum">
              <a:rPr lang="en-US" smtClean="0"/>
              <a:t>9</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377DFF-63D3-1945-A5B5-1C1E42DDECAE}" type="slidenum">
              <a:rPr lang="en-US" smtClean="0"/>
              <a:t>10</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pPr>
              <a:spcBef>
                <a:spcPts val="634"/>
              </a:spcBef>
            </a:pPr>
            <a:r>
              <a:rPr lang="en-US" dirty="0" smtClean="0"/>
              <a:t>Series In Gone Girl:</a:t>
            </a:r>
          </a:p>
          <a:p>
            <a:pPr>
              <a:spcBef>
                <a:spcPts val="634"/>
              </a:spcBef>
            </a:pPr>
            <a:r>
              <a:rPr lang="en-US" dirty="0" smtClean="0"/>
              <a:t>Character Series:</a:t>
            </a:r>
          </a:p>
          <a:p>
            <a:pPr>
              <a:spcBef>
                <a:spcPts val="634"/>
              </a:spcBef>
            </a:pPr>
            <a:r>
              <a:rPr lang="en-US" dirty="0" smtClean="0"/>
              <a:t>	Nick</a:t>
            </a:r>
          </a:p>
          <a:p>
            <a:pPr marL="483306" lvl="2"/>
            <a:r>
              <a:rPr lang="en-US" dirty="0" smtClean="0"/>
              <a:t>Amy</a:t>
            </a:r>
          </a:p>
          <a:p>
            <a:pPr>
              <a:spcBef>
                <a:spcPts val="634"/>
              </a:spcBef>
            </a:pPr>
            <a:r>
              <a:rPr lang="en-US" dirty="0" smtClean="0"/>
              <a:t>Idea Series</a:t>
            </a:r>
          </a:p>
          <a:p>
            <a:pPr marL="483306" lvl="2"/>
            <a:r>
              <a:rPr lang="en-US" dirty="0" smtClean="0"/>
              <a:t>Marriage: The whole book is a metaphor for marriage.</a:t>
            </a:r>
          </a:p>
          <a:p>
            <a:pPr marL="483306" lvl="2"/>
            <a:r>
              <a:rPr lang="en-US" dirty="0" smtClean="0"/>
              <a:t>Amy’s treasure hunt and clues: Amy uses it to plant false clues that implicate Nick in her murder.</a:t>
            </a:r>
          </a:p>
          <a:p>
            <a:pPr>
              <a:spcBef>
                <a:spcPts val="634"/>
              </a:spcBef>
            </a:pPr>
            <a:r>
              <a:rPr lang="en-US" dirty="0" smtClean="0"/>
              <a:t>Symbol Series</a:t>
            </a:r>
          </a:p>
          <a:p>
            <a:pPr marL="241653" lvl="1"/>
            <a:r>
              <a:rPr lang="en-US" dirty="0" smtClean="0"/>
              <a:t>Amy’s Diary: a symbol of unreliable narrator. She uses it to sell a false idea of herself to the world.</a:t>
            </a:r>
          </a:p>
          <a:p>
            <a:pPr marL="241653" lvl="1"/>
            <a:r>
              <a:rPr lang="en-US" dirty="0" smtClean="0"/>
              <a:t>Cuckoo Clock: Gift from his parents that never works correctly in the new house. Symbolizes Amy and Nick’s broken marriage</a:t>
            </a:r>
          </a:p>
          <a:p>
            <a:pPr>
              <a:spcBef>
                <a:spcPts val="634"/>
              </a:spcBef>
            </a:pPr>
            <a:r>
              <a:rPr lang="en-US" dirty="0" smtClean="0"/>
              <a:t>Scenic or Place Series</a:t>
            </a:r>
          </a:p>
          <a:p>
            <a:pPr marL="241653" lvl="1"/>
            <a:r>
              <a:rPr lang="en-US" dirty="0" smtClean="0"/>
              <a:t>Mississippi River: that flows through their town is an ominous presence. It’s thought that Amy’s body could be located there. Reflects the way characters are hiding secrets.</a:t>
            </a:r>
          </a:p>
          <a:p>
            <a:pPr indent="-483306">
              <a:spcBef>
                <a:spcPts val="634"/>
              </a:spcBef>
            </a:pPr>
            <a:endParaRPr lang="en-US" dirty="0" smtClean="0">
              <a:solidFill>
                <a:srgbClr val="000000"/>
              </a:solidFill>
            </a:endParaRPr>
          </a:p>
          <a:p>
            <a:pPr marL="181240" indent="-181240">
              <a:buFont typeface="Arial"/>
              <a:buChar char="•"/>
            </a:pPr>
            <a:endParaRPr lang="en-US" dirty="0" smtClean="0"/>
          </a:p>
        </p:txBody>
      </p:sp>
      <p:sp>
        <p:nvSpPr>
          <p:cNvPr id="4" name="Slide Number Placeholder 3"/>
          <p:cNvSpPr>
            <a:spLocks noGrp="1"/>
          </p:cNvSpPr>
          <p:nvPr>
            <p:ph type="sldNum" sz="quarter" idx="10"/>
          </p:nvPr>
        </p:nvSpPr>
        <p:spPr/>
        <p:txBody>
          <a:bodyPr/>
          <a:lstStyle/>
          <a:p>
            <a:fld id="{52377DFF-63D3-1945-A5B5-1C1E42DDECAE}" type="slidenum">
              <a:rPr lang="en-US" smtClean="0"/>
              <a:t>11</a:t>
            </a:fld>
            <a:endParaRPr lang="en-US" dirty="0"/>
          </a:p>
        </p:txBody>
      </p:sp>
    </p:spTree>
    <p:extLst>
      <p:ext uri="{BB962C8B-B14F-4D97-AF65-F5344CB8AC3E}">
        <p14:creationId xmlns:p14="http://schemas.microsoft.com/office/powerpoint/2010/main" val="3338662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pPr marL="181240" indent="-181240">
              <a:buFont typeface="Arial"/>
              <a:buChar char="•"/>
            </a:pPr>
            <a:endParaRPr lang="en-US" dirty="0" smtClean="0"/>
          </a:p>
        </p:txBody>
      </p:sp>
      <p:sp>
        <p:nvSpPr>
          <p:cNvPr id="4" name="Slide Number Placeholder 3"/>
          <p:cNvSpPr>
            <a:spLocks noGrp="1"/>
          </p:cNvSpPr>
          <p:nvPr>
            <p:ph type="sldNum" sz="quarter" idx="10"/>
          </p:nvPr>
        </p:nvSpPr>
        <p:spPr/>
        <p:txBody>
          <a:bodyPr/>
          <a:lstStyle/>
          <a:p>
            <a:fld id="{52377DFF-63D3-1945-A5B5-1C1E42DDECAE}" type="slidenum">
              <a:rPr lang="en-US" smtClean="0"/>
              <a:t>12</a:t>
            </a:fld>
            <a:endParaRPr lang="en-US" dirty="0"/>
          </a:p>
        </p:txBody>
      </p:sp>
    </p:spTree>
    <p:extLst>
      <p:ext uri="{BB962C8B-B14F-4D97-AF65-F5344CB8AC3E}">
        <p14:creationId xmlns:p14="http://schemas.microsoft.com/office/powerpoint/2010/main" val="3338662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r>
              <a:rPr lang="en-US" sz="1300" dirty="0"/>
              <a:t>Managing the gaps between your iterations is important for the flow of your book.</a:t>
            </a:r>
          </a:p>
          <a:p>
            <a:endParaRPr lang="en-US" sz="1300" dirty="0"/>
          </a:p>
          <a:p>
            <a:r>
              <a:rPr lang="en-US" sz="1300" dirty="0"/>
              <a:t>How iterations are spaced out is also related to the concept of foreshadowing. An iteration that occurs early on in a series, that sets us up for what is to come, performs an important role— not only does it establish the existence of a series in the narrative, but how it is presented (emotional tone, exact situation) helps determine how the series will lodge in a reader’s mind.</a:t>
            </a:r>
            <a:br>
              <a:rPr lang="en-US" sz="1300" dirty="0"/>
            </a:br>
            <a:endParaRPr lang="en-US" sz="1300" dirty="0"/>
          </a:p>
          <a:p>
            <a:pPr marL="181240" indent="-181240">
              <a:buFont typeface="Arial"/>
              <a:buChar char="•"/>
            </a:pPr>
            <a:endParaRPr lang="en-US" dirty="0" smtClean="0"/>
          </a:p>
        </p:txBody>
      </p:sp>
      <p:sp>
        <p:nvSpPr>
          <p:cNvPr id="4" name="Slide Number Placeholder 3"/>
          <p:cNvSpPr>
            <a:spLocks noGrp="1"/>
          </p:cNvSpPr>
          <p:nvPr>
            <p:ph type="sldNum" sz="quarter" idx="10"/>
          </p:nvPr>
        </p:nvSpPr>
        <p:spPr/>
        <p:txBody>
          <a:bodyPr/>
          <a:lstStyle/>
          <a:p>
            <a:fld id="{52377DFF-63D3-1945-A5B5-1C1E42DDECAE}" type="slidenum">
              <a:rPr lang="en-US" smtClean="0"/>
              <a:t>13</a:t>
            </a:fld>
            <a:endParaRPr lang="en-US" dirty="0"/>
          </a:p>
        </p:txBody>
      </p:sp>
    </p:spTree>
    <p:extLst>
      <p:ext uri="{BB962C8B-B14F-4D97-AF65-F5344CB8AC3E}">
        <p14:creationId xmlns:p14="http://schemas.microsoft.com/office/powerpoint/2010/main" val="3338662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pPr defTabSz="483306">
              <a:defRPr/>
            </a:pPr>
            <a:endParaRPr lang="en-US" sz="1300" dirty="0"/>
          </a:p>
        </p:txBody>
      </p:sp>
      <p:sp>
        <p:nvSpPr>
          <p:cNvPr id="4" name="Slide Number Placeholder 3"/>
          <p:cNvSpPr>
            <a:spLocks noGrp="1"/>
          </p:cNvSpPr>
          <p:nvPr>
            <p:ph type="sldNum" sz="quarter" idx="10"/>
          </p:nvPr>
        </p:nvSpPr>
        <p:spPr/>
        <p:txBody>
          <a:bodyPr/>
          <a:lstStyle/>
          <a:p>
            <a:fld id="{52377DFF-63D3-1945-A5B5-1C1E42DDECAE}" type="slidenum">
              <a:rPr lang="en-US" smtClean="0"/>
              <a:t>14</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pPr defTabSz="483306">
              <a:defRPr/>
            </a:pPr>
            <a:endParaRPr lang="en-US" sz="1300" dirty="0"/>
          </a:p>
        </p:txBody>
      </p:sp>
      <p:sp>
        <p:nvSpPr>
          <p:cNvPr id="4" name="Slide Number Placeholder 3"/>
          <p:cNvSpPr>
            <a:spLocks noGrp="1"/>
          </p:cNvSpPr>
          <p:nvPr>
            <p:ph type="sldNum" sz="quarter" idx="10"/>
          </p:nvPr>
        </p:nvSpPr>
        <p:spPr/>
        <p:txBody>
          <a:bodyPr/>
          <a:lstStyle/>
          <a:p>
            <a:fld id="{52377DFF-63D3-1945-A5B5-1C1E42DDECAE}" type="slidenum">
              <a:rPr lang="en-US" smtClean="0"/>
              <a:t>15</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r>
              <a:rPr lang="en-US" sz="1300" dirty="0"/>
              <a:t>Your book can only be about one thing; it can’t be about fifteen things.</a:t>
            </a:r>
          </a:p>
        </p:txBody>
      </p:sp>
      <p:sp>
        <p:nvSpPr>
          <p:cNvPr id="4" name="Slide Number Placeholder 3"/>
          <p:cNvSpPr>
            <a:spLocks noGrp="1"/>
          </p:cNvSpPr>
          <p:nvPr>
            <p:ph type="sldNum" sz="quarter" idx="10"/>
          </p:nvPr>
        </p:nvSpPr>
        <p:spPr/>
        <p:txBody>
          <a:bodyPr/>
          <a:lstStyle/>
          <a:p>
            <a:fld id="{52377DFF-63D3-1945-A5B5-1C1E42DDECAE}" type="slidenum">
              <a:rPr lang="en-US" smtClean="0"/>
              <a:t>16</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52377DFF-63D3-1945-A5B5-1C1E42DDECAE}" type="slidenum">
              <a:rPr lang="en-US" smtClean="0"/>
              <a:t>17</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52377DFF-63D3-1945-A5B5-1C1E42DDECAE}" type="slidenum">
              <a:rPr lang="en-US" smtClean="0"/>
              <a:t>18</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r>
              <a:rPr lang="en-US" sz="1300" dirty="0"/>
              <a:t>Your theme can be ambiguous (meaning it takes us in several possible directions at once). Your theme can be ambivalent (meaning it can contain mixed feelings and events, often represented by different characters).</a:t>
            </a:r>
          </a:p>
          <a:p>
            <a:r>
              <a:rPr lang="en-US" sz="1300" dirty="0"/>
              <a:t> </a:t>
            </a:r>
          </a:p>
          <a:p>
            <a:r>
              <a:rPr lang="en-US" sz="1300" dirty="0"/>
              <a:t>It is possible, if not to change your theme, at least to steer it, to shift it into a fitting expression of what you believe and can deliver on.</a:t>
            </a:r>
          </a:p>
          <a:p>
            <a:endParaRPr lang="en-US" sz="1300" dirty="0"/>
          </a:p>
          <a:p>
            <a:r>
              <a:rPr lang="en-US" sz="1300" dirty="0"/>
              <a:t>Sample themes:</a:t>
            </a:r>
          </a:p>
          <a:p>
            <a:r>
              <a:rPr lang="en-US" sz="1300" dirty="0"/>
              <a:t>Facing darkness</a:t>
            </a:r>
          </a:p>
          <a:p>
            <a:r>
              <a:rPr lang="en-US" sz="1300" dirty="0"/>
              <a:t>Greed as downfall</a:t>
            </a:r>
          </a:p>
          <a:p>
            <a:r>
              <a:rPr lang="en-US" sz="1300" dirty="0"/>
              <a:t>Technology for good or evil</a:t>
            </a:r>
          </a:p>
          <a:p>
            <a:r>
              <a:rPr lang="en-US" sz="1300" dirty="0"/>
              <a:t>Working class struggles</a:t>
            </a:r>
          </a:p>
          <a:p>
            <a:r>
              <a:rPr lang="en-US" sz="1300" dirty="0"/>
              <a:t>Conformity corrodes</a:t>
            </a:r>
          </a:p>
          <a:p>
            <a:r>
              <a:rPr lang="en-US" sz="1300" dirty="0"/>
              <a:t>Coming of age – loss of innocence</a:t>
            </a:r>
          </a:p>
        </p:txBody>
      </p:sp>
      <p:sp>
        <p:nvSpPr>
          <p:cNvPr id="4" name="Slide Number Placeholder 3"/>
          <p:cNvSpPr>
            <a:spLocks noGrp="1"/>
          </p:cNvSpPr>
          <p:nvPr>
            <p:ph type="sldNum" sz="quarter" idx="10"/>
          </p:nvPr>
        </p:nvSpPr>
        <p:spPr/>
        <p:txBody>
          <a:bodyPr/>
          <a:lstStyle/>
          <a:p>
            <a:fld id="{52377DFF-63D3-1945-A5B5-1C1E42DDECAE}" type="slidenum">
              <a:rPr lang="en-US" smtClean="0"/>
              <a:t>19</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52377DFF-63D3-1945-A5B5-1C1E42DDECAE}" type="slidenum">
              <a:rPr lang="en-US" smtClean="0"/>
              <a:t>20</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52377DFF-63D3-1945-A5B5-1C1E42DDECAE}" type="slidenum">
              <a:rPr lang="en-US" smtClean="0"/>
              <a:t>21</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52377DFF-63D3-1945-A5B5-1C1E42DDECAE}" type="slidenum">
              <a:rPr lang="en-US" smtClean="0"/>
              <a:t>22</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52377DFF-63D3-1945-A5B5-1C1E42DDECAE}" type="slidenum">
              <a:rPr lang="en-US" smtClean="0"/>
              <a:t>23</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r>
              <a:rPr lang="en-US" sz="1300" dirty="0"/>
              <a:t>Begin at the Beginning</a:t>
            </a:r>
          </a:p>
          <a:p>
            <a:r>
              <a:rPr lang="en-US" sz="1300" dirty="0"/>
              <a:t> </a:t>
            </a:r>
          </a:p>
          <a:p>
            <a:r>
              <a:rPr lang="en-US" sz="1300" dirty="0"/>
              <a:t>Writers are often taught to begin in medias res, a Latin term that is often mistranslated as “in the middle.” (It actually means “into the middle of things,” as we will discuss shortly.) Unfortunately, this misconception has led to so many books nowadays actually beginning in the middle, with a lone, out-of-sequence scene that is supposed to provide the bulk of the foreshadowing. Then we go back in the narrative timeline, and every other event is presented chronologically.</a:t>
            </a:r>
          </a:p>
          <a:p>
            <a:r>
              <a:rPr lang="en-US" sz="1300" dirty="0"/>
              <a:t> </a:t>
            </a:r>
          </a:p>
          <a:p>
            <a:r>
              <a:rPr lang="en-US" sz="1300" dirty="0"/>
              <a:t>Don’t underestimate the importance of the middle. </a:t>
            </a:r>
          </a:p>
          <a:p>
            <a:r>
              <a:rPr lang="en-US" sz="1300" dirty="0"/>
              <a:t>The beginning of new information that readers are only beginning to understand is what makes the pathway interesting.</a:t>
            </a:r>
          </a:p>
          <a:p>
            <a:r>
              <a:rPr lang="en-US" sz="1300" dirty="0"/>
              <a:t> </a:t>
            </a:r>
          </a:p>
          <a:p>
            <a:r>
              <a:rPr lang="en-US" sz="1300" dirty="0"/>
              <a:t>How Not to End</a:t>
            </a:r>
          </a:p>
          <a:p>
            <a:pPr lvl="0"/>
            <a:r>
              <a:rPr lang="en-US" sz="1300" dirty="0"/>
              <a:t>The speech-that-reveals-all ending</a:t>
            </a:r>
          </a:p>
          <a:p>
            <a:pPr lvl="0"/>
            <a:r>
              <a:rPr lang="en-US" sz="1300" dirty="0"/>
              <a:t>The overly-obscure ending.</a:t>
            </a:r>
          </a:p>
          <a:p>
            <a:pPr lvl="0"/>
            <a:r>
              <a:rPr lang="en-US" sz="1300" dirty="0"/>
              <a:t>The horrifying-end-that-awaits-us-all ending. (John Irving)</a:t>
            </a:r>
          </a:p>
          <a:p>
            <a:pPr lvl="0"/>
            <a:r>
              <a:rPr lang="en-US" sz="1300" dirty="0"/>
              <a:t>The abrupt, that’s-what-it-is ending. Readers feel cheated.</a:t>
            </a:r>
          </a:p>
          <a:p>
            <a:pPr lvl="0"/>
            <a:r>
              <a:rPr lang="en-US" sz="1300" dirty="0"/>
              <a:t>The irresponsible ending. (Alice in Wonderland-It was all a dream.) ( Little Women-Jo marries the priggish Professor </a:t>
            </a:r>
            <a:r>
              <a:rPr lang="en-US" sz="1300" dirty="0" err="1"/>
              <a:t>Bhaer</a:t>
            </a:r>
            <a:r>
              <a:rPr lang="en-US" sz="1300" dirty="0"/>
              <a:t>)(David Copperfield marries a good woman and dies of boredom.)</a:t>
            </a:r>
          </a:p>
          <a:p>
            <a:r>
              <a:rPr lang="en-US" sz="1300" dirty="0"/>
              <a:t> </a:t>
            </a:r>
          </a:p>
          <a:p>
            <a:r>
              <a:rPr lang="en-US" sz="1300" dirty="0"/>
              <a:t>Good Endings</a:t>
            </a:r>
          </a:p>
          <a:p>
            <a:pPr lvl="0"/>
            <a:r>
              <a:rPr lang="en-US" sz="1300" dirty="0"/>
              <a:t>Spirit-of-fair-play ending – what we have come to understand unfolds into a just finale. Readers get the feeling that what happens is what it supposed to happen.</a:t>
            </a:r>
          </a:p>
        </p:txBody>
      </p:sp>
      <p:sp>
        <p:nvSpPr>
          <p:cNvPr id="4" name="Slide Number Placeholder 3"/>
          <p:cNvSpPr>
            <a:spLocks noGrp="1"/>
          </p:cNvSpPr>
          <p:nvPr>
            <p:ph type="sldNum" sz="quarter" idx="10"/>
          </p:nvPr>
        </p:nvSpPr>
        <p:spPr/>
        <p:txBody>
          <a:bodyPr/>
          <a:lstStyle/>
          <a:p>
            <a:fld id="{52377DFF-63D3-1945-A5B5-1C1E42DDECAE}" type="slidenum">
              <a:rPr lang="en-US" smtClean="0"/>
              <a:t>24</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52377DFF-63D3-1945-A5B5-1C1E42DDECAE}" type="slidenum">
              <a:rPr lang="en-US" smtClean="0"/>
              <a:t>25</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r>
              <a:rPr lang="en-US" sz="1300" dirty="0"/>
              <a:t>A lot of things are happening, and a lot of things are not happening. They have been temporarily removed from the reader’s perspective.</a:t>
            </a:r>
          </a:p>
          <a:p>
            <a:r>
              <a:rPr lang="en-US" sz="1300" dirty="0"/>
              <a:t> </a:t>
            </a:r>
          </a:p>
          <a:p>
            <a:r>
              <a:rPr lang="en-US" sz="1300" dirty="0"/>
              <a:t>We are always holding back on several series at any given point in time. Everything can’t happen at once.</a:t>
            </a:r>
          </a:p>
        </p:txBody>
      </p:sp>
      <p:sp>
        <p:nvSpPr>
          <p:cNvPr id="4" name="Slide Number Placeholder 3"/>
          <p:cNvSpPr>
            <a:spLocks noGrp="1"/>
          </p:cNvSpPr>
          <p:nvPr>
            <p:ph type="sldNum" sz="quarter" idx="10"/>
          </p:nvPr>
        </p:nvSpPr>
        <p:spPr/>
        <p:txBody>
          <a:bodyPr/>
          <a:lstStyle/>
          <a:p>
            <a:fld id="{52377DFF-63D3-1945-A5B5-1C1E42DDECAE}" type="slidenum">
              <a:rPr lang="en-US" smtClean="0"/>
              <a:t>26</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52377DFF-63D3-1945-A5B5-1C1E42DDECAE}" type="slidenum">
              <a:rPr lang="en-US" smtClean="0"/>
              <a:t>27</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r>
              <a:rPr lang="en-US" sz="1300" dirty="0"/>
              <a:t>“The willing suspension of disbelief.”</a:t>
            </a:r>
          </a:p>
          <a:p>
            <a:r>
              <a:rPr lang="en-US" sz="1300" dirty="0"/>
              <a:t> </a:t>
            </a:r>
          </a:p>
          <a:p>
            <a:r>
              <a:rPr lang="en-US" sz="1300" dirty="0"/>
              <a:t>The reader wants to do this. They will follow along with you…until you get them lost.</a:t>
            </a:r>
          </a:p>
          <a:p>
            <a:r>
              <a:rPr lang="en-US" sz="1300" dirty="0"/>
              <a:t> </a:t>
            </a:r>
          </a:p>
          <a:p>
            <a:r>
              <a:rPr lang="en-US" sz="1300" dirty="0"/>
              <a:t>The way to solve this is through links, because links establish logic. A weak link will cause your reader’s attention to wander or snap.</a:t>
            </a:r>
          </a:p>
          <a:p>
            <a:r>
              <a:rPr lang="en-US" sz="1300" dirty="0"/>
              <a:t> </a:t>
            </a:r>
          </a:p>
          <a:p>
            <a:pPr lvl="0"/>
            <a:r>
              <a:rPr lang="en-US" sz="1300" dirty="0"/>
              <a:t>The “Natural Cycle” Link: </a:t>
            </a:r>
          </a:p>
          <a:p>
            <a:r>
              <a:rPr lang="en-US" sz="1300" dirty="0"/>
              <a:t> </a:t>
            </a:r>
          </a:p>
          <a:p>
            <a:r>
              <a:rPr lang="en-US" sz="1300" dirty="0"/>
              <a:t>Time: “Next day was gloriously fine, and the sun shone on all the green dock leaves.”</a:t>
            </a:r>
          </a:p>
          <a:p>
            <a:r>
              <a:rPr lang="en-US" sz="1300" dirty="0"/>
              <a:t> </a:t>
            </a:r>
          </a:p>
          <a:p>
            <a:pPr lvl="0"/>
            <a:r>
              <a:rPr lang="en-US" sz="1300" dirty="0"/>
              <a:t>The “Transportation” Link:</a:t>
            </a:r>
          </a:p>
          <a:p>
            <a:r>
              <a:rPr lang="en-US" sz="1300" dirty="0"/>
              <a:t>Change of place: “And then he hurried away from the marsh as fast as he could.”</a:t>
            </a:r>
          </a:p>
          <a:p>
            <a:r>
              <a:rPr lang="en-US" sz="1300" dirty="0"/>
              <a:t> </a:t>
            </a:r>
          </a:p>
          <a:p>
            <a:r>
              <a:rPr lang="en-US" sz="1300" dirty="0"/>
              <a:t>The problem comes when we dally in the link itself—when we take the opportunity of being on the bus to have something trigger the character to have a series of thoughts that stretch further and further away from the scene.</a:t>
            </a:r>
          </a:p>
          <a:p>
            <a:r>
              <a:rPr lang="en-US" sz="1300" dirty="0"/>
              <a:t> </a:t>
            </a:r>
          </a:p>
          <a:p>
            <a:pPr lvl="0"/>
            <a:r>
              <a:rPr lang="en-US" sz="1300" dirty="0"/>
              <a:t>The “Voice-Over” Link:</a:t>
            </a:r>
          </a:p>
          <a:p>
            <a:r>
              <a:rPr lang="en-US" sz="1300" dirty="0"/>
              <a:t>There comes a time when you have to change the subject. That is the voice-over link. Such communication appears to break the “fourth wall.”</a:t>
            </a:r>
          </a:p>
          <a:p>
            <a:r>
              <a:rPr lang="en-US" sz="1300" dirty="0"/>
              <a:t> </a:t>
            </a:r>
          </a:p>
          <a:p>
            <a:r>
              <a:rPr lang="en-US" sz="1300" dirty="0"/>
              <a:t>All narratives start with “Let me tell you a story.”</a:t>
            </a:r>
          </a:p>
          <a:p>
            <a:r>
              <a:rPr lang="en-US" sz="1300" dirty="0"/>
              <a:t>Now you’re saying, “Let me tell you the next part of the story.”</a:t>
            </a:r>
          </a:p>
          <a:p>
            <a:r>
              <a:rPr lang="en-US" sz="1300" dirty="0"/>
              <a:t>Gone Girl uses Amy’s diary.</a:t>
            </a:r>
          </a:p>
          <a:p>
            <a:r>
              <a:rPr lang="en-US" sz="1300" dirty="0"/>
              <a:t> </a:t>
            </a:r>
          </a:p>
          <a:p>
            <a:pPr lvl="0"/>
            <a:r>
              <a:rPr lang="en-US" sz="1300" dirty="0"/>
              <a:t>The “Representative Actions” Link.</a:t>
            </a:r>
          </a:p>
          <a:p>
            <a:r>
              <a:rPr lang="en-US" sz="1300" dirty="0"/>
              <a:t>A summary is presented by showing symbolic events repeated over a period of time. It could cover time when an injury heals or when a marriage falls apart. Things naturally progress. GG: Nick and Amy’s marriage gradually falls apart. </a:t>
            </a:r>
          </a:p>
        </p:txBody>
      </p:sp>
      <p:sp>
        <p:nvSpPr>
          <p:cNvPr id="4" name="Slide Number Placeholder 3"/>
          <p:cNvSpPr>
            <a:spLocks noGrp="1"/>
          </p:cNvSpPr>
          <p:nvPr>
            <p:ph type="sldNum" sz="quarter" idx="10"/>
          </p:nvPr>
        </p:nvSpPr>
        <p:spPr/>
        <p:txBody>
          <a:bodyPr/>
          <a:lstStyle/>
          <a:p>
            <a:fld id="{52377DFF-63D3-1945-A5B5-1C1E42DDECAE}" type="slidenum">
              <a:rPr lang="en-US" smtClean="0"/>
              <a:t>28</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pPr defTabSz="483306">
              <a:defRPr/>
            </a:pPr>
            <a:r>
              <a:rPr lang="en-US" sz="1300" dirty="0"/>
              <a:t>Coherence: When something coheres, elements attach by a force like gravity to a center. (molecular structures and planetary systems)</a:t>
            </a:r>
          </a:p>
          <a:p>
            <a:endParaRPr lang="en-US" sz="1300" dirty="0"/>
          </a:p>
        </p:txBody>
      </p:sp>
      <p:sp>
        <p:nvSpPr>
          <p:cNvPr id="4" name="Slide Number Placeholder 3"/>
          <p:cNvSpPr>
            <a:spLocks noGrp="1"/>
          </p:cNvSpPr>
          <p:nvPr>
            <p:ph type="sldNum" sz="quarter" idx="10"/>
          </p:nvPr>
        </p:nvSpPr>
        <p:spPr/>
        <p:txBody>
          <a:bodyPr/>
          <a:lstStyle/>
          <a:p>
            <a:fld id="{52377DFF-63D3-1945-A5B5-1C1E42DDECAE}" type="slidenum">
              <a:rPr lang="en-US" smtClean="0"/>
              <a:t>29</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pPr defTabSz="483306">
              <a:defRPr/>
            </a:pPr>
            <a:r>
              <a:rPr lang="en-US" sz="1300" dirty="0"/>
              <a:t>Coherence: When something coheres, elements attach by a force like gravity to a center. (molecular structures and planetary systems)</a:t>
            </a:r>
          </a:p>
          <a:p>
            <a:endParaRPr lang="en-US" sz="1300" dirty="0"/>
          </a:p>
        </p:txBody>
      </p:sp>
      <p:sp>
        <p:nvSpPr>
          <p:cNvPr id="4" name="Slide Number Placeholder 3"/>
          <p:cNvSpPr>
            <a:spLocks noGrp="1"/>
          </p:cNvSpPr>
          <p:nvPr>
            <p:ph type="sldNum" sz="quarter" idx="10"/>
          </p:nvPr>
        </p:nvSpPr>
        <p:spPr/>
        <p:txBody>
          <a:bodyPr/>
          <a:lstStyle/>
          <a:p>
            <a:fld id="{52377DFF-63D3-1945-A5B5-1C1E42DDECAE}" type="slidenum">
              <a:rPr lang="en-US" smtClean="0"/>
              <a:t>30</a:t>
            </a:fld>
            <a:endParaRPr lang="en-US" dirty="0"/>
          </a:p>
        </p:txBody>
      </p:sp>
    </p:spTree>
    <p:extLst>
      <p:ext uri="{BB962C8B-B14F-4D97-AF65-F5344CB8AC3E}">
        <p14:creationId xmlns:p14="http://schemas.microsoft.com/office/powerpoint/2010/main" val="30165445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pPr marL="181240" indent="-181240">
              <a:buFont typeface="Arial"/>
              <a:buChar char="•"/>
            </a:pPr>
            <a:endParaRPr lang="en-US" dirty="0" smtClean="0"/>
          </a:p>
        </p:txBody>
      </p:sp>
      <p:sp>
        <p:nvSpPr>
          <p:cNvPr id="4" name="Slide Number Placeholder 3"/>
          <p:cNvSpPr>
            <a:spLocks noGrp="1"/>
          </p:cNvSpPr>
          <p:nvPr>
            <p:ph type="sldNum" sz="quarter" idx="10"/>
          </p:nvPr>
        </p:nvSpPr>
        <p:spPr/>
        <p:txBody>
          <a:bodyPr/>
          <a:lstStyle/>
          <a:p>
            <a:fld id="{52377DFF-63D3-1945-A5B5-1C1E42DDECAE}" type="slidenum">
              <a:rPr lang="en-US" smtClean="0"/>
              <a:t>31</a:t>
            </a:fld>
            <a:endParaRPr lang="en-US" dirty="0"/>
          </a:p>
        </p:txBody>
      </p:sp>
    </p:spTree>
    <p:extLst>
      <p:ext uri="{BB962C8B-B14F-4D97-AF65-F5344CB8AC3E}">
        <p14:creationId xmlns:p14="http://schemas.microsoft.com/office/powerpoint/2010/main" val="33386628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pPr marL="181240" indent="-181240">
              <a:buFont typeface="Arial"/>
              <a:buChar char="•"/>
            </a:pPr>
            <a:endParaRPr lang="en-US" dirty="0" smtClean="0"/>
          </a:p>
        </p:txBody>
      </p:sp>
      <p:sp>
        <p:nvSpPr>
          <p:cNvPr id="4" name="Slide Number Placeholder 3"/>
          <p:cNvSpPr>
            <a:spLocks noGrp="1"/>
          </p:cNvSpPr>
          <p:nvPr>
            <p:ph type="sldNum" sz="quarter" idx="10"/>
          </p:nvPr>
        </p:nvSpPr>
        <p:spPr/>
        <p:txBody>
          <a:bodyPr/>
          <a:lstStyle/>
          <a:p>
            <a:fld id="{52377DFF-63D3-1945-A5B5-1C1E42DDECAE}" type="slidenum">
              <a:rPr lang="en-US" smtClean="0"/>
              <a:t>32</a:t>
            </a:fld>
            <a:endParaRPr lang="en-US" dirty="0"/>
          </a:p>
        </p:txBody>
      </p:sp>
    </p:spTree>
    <p:extLst>
      <p:ext uri="{BB962C8B-B14F-4D97-AF65-F5344CB8AC3E}">
        <p14:creationId xmlns:p14="http://schemas.microsoft.com/office/powerpoint/2010/main" val="33386628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0538" y="549275"/>
            <a:ext cx="3540125" cy="2743200"/>
          </a:xfrm>
        </p:spPr>
      </p:sp>
      <p:sp>
        <p:nvSpPr>
          <p:cNvPr id="3" name="Notes Placeholder 2"/>
          <p:cNvSpPr>
            <a:spLocks noGrp="1"/>
          </p:cNvSpPr>
          <p:nvPr>
            <p:ph type="body" idx="1"/>
          </p:nvPr>
        </p:nvSpPr>
        <p:spPr/>
        <p:txBody>
          <a:bodyPr/>
          <a:lstStyle/>
          <a:p>
            <a:pPr marL="181240" indent="-181240">
              <a:buFont typeface="Arial"/>
              <a:buChar char="•"/>
            </a:pPr>
            <a:endParaRPr lang="en-US" dirty="0" smtClean="0"/>
          </a:p>
        </p:txBody>
      </p:sp>
      <p:sp>
        <p:nvSpPr>
          <p:cNvPr id="4" name="Slide Number Placeholder 3"/>
          <p:cNvSpPr>
            <a:spLocks noGrp="1"/>
          </p:cNvSpPr>
          <p:nvPr>
            <p:ph type="sldNum" sz="quarter" idx="10"/>
          </p:nvPr>
        </p:nvSpPr>
        <p:spPr/>
        <p:txBody>
          <a:bodyPr/>
          <a:lstStyle/>
          <a:p>
            <a:fld id="{52377DFF-63D3-1945-A5B5-1C1E42DDECAE}" type="slidenum">
              <a:rPr lang="en-US" smtClean="0"/>
              <a:t>33</a:t>
            </a:fld>
            <a:endParaRPr lang="en-US" dirty="0"/>
          </a:p>
        </p:txBody>
      </p:sp>
    </p:spTree>
    <p:extLst>
      <p:ext uri="{BB962C8B-B14F-4D97-AF65-F5344CB8AC3E}">
        <p14:creationId xmlns:p14="http://schemas.microsoft.com/office/powerpoint/2010/main" val="3338662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778824"/>
            <a:ext cx="4038600" cy="964565"/>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748019"/>
            <a:ext cx="4038600" cy="773505"/>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639828"/>
            <a:ext cx="1232647" cy="377296"/>
          </a:xfrm>
        </p:spPr>
        <p:txBody>
          <a:bodyPr/>
          <a:lstStyle>
            <a:lvl1pPr algn="l">
              <a:defRPr/>
            </a:lvl1pPr>
          </a:lstStyle>
          <a:p>
            <a:fld id="{D728701E-CAF4-4159-9B3E-41C86DFFA30D}" type="datetimeFigureOut">
              <a:rPr lang="en-US" smtClean="0"/>
              <a:t>6/19/2017</a:t>
            </a:fld>
            <a:endParaRPr lang="en-US" dirty="0"/>
          </a:p>
        </p:txBody>
      </p:sp>
      <p:sp>
        <p:nvSpPr>
          <p:cNvPr id="5" name="Footer Placeholder 4"/>
          <p:cNvSpPr>
            <a:spLocks noGrp="1"/>
          </p:cNvSpPr>
          <p:nvPr>
            <p:ph type="ftr" sz="quarter" idx="11"/>
          </p:nvPr>
        </p:nvSpPr>
        <p:spPr>
          <a:xfrm>
            <a:off x="6311153" y="6639828"/>
            <a:ext cx="2617694" cy="377296"/>
          </a:xfrm>
        </p:spPr>
        <p:txBody>
          <a:bodyPr/>
          <a:lstStyle>
            <a:lvl1pPr algn="r">
              <a:defRPr/>
            </a:lvl1pPr>
          </a:lstStyle>
          <a:p>
            <a:endParaRPr lang="en-US" dirty="0"/>
          </a:p>
        </p:txBody>
      </p:sp>
      <p:sp>
        <p:nvSpPr>
          <p:cNvPr id="7" name="Rectangle 6"/>
          <p:cNvSpPr/>
          <p:nvPr/>
        </p:nvSpPr>
        <p:spPr>
          <a:xfrm>
            <a:off x="282575" y="236220"/>
            <a:ext cx="4235450" cy="4327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36220"/>
            <a:ext cx="2057400" cy="21070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456688"/>
            <a:ext cx="2057400" cy="21070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1" name="Rectangle 10"/>
          <p:cNvSpPr/>
          <p:nvPr/>
        </p:nvSpPr>
        <p:spPr>
          <a:xfrm>
            <a:off x="4624388" y="236220"/>
            <a:ext cx="2057400" cy="21070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456688"/>
            <a:ext cx="2057400" cy="21070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6/19/2017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91993"/>
            <a:ext cx="685800" cy="165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5" y="138954"/>
            <a:ext cx="7556313" cy="1028251"/>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6/19/2017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dirty="0"/>
          </a:p>
        </p:txBody>
      </p:sp>
      <p:sp>
        <p:nvSpPr>
          <p:cNvPr id="9" name="TextBox 8"/>
          <p:cNvSpPr txBox="1"/>
          <p:nvPr/>
        </p:nvSpPr>
        <p:spPr>
          <a:xfrm>
            <a:off x="223186" y="236220"/>
            <a:ext cx="260909" cy="572465"/>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67205"/>
            <a:ext cx="7558960" cy="800523"/>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778824"/>
            <a:ext cx="4038600" cy="964565"/>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748019"/>
            <a:ext cx="4038600" cy="773505"/>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800600" y="6639828"/>
            <a:ext cx="1232647" cy="377296"/>
          </a:xfrm>
        </p:spPr>
        <p:txBody>
          <a:bodyPr/>
          <a:lstStyle>
            <a:lvl1pPr algn="l">
              <a:defRPr/>
            </a:lvl1pPr>
          </a:lstStyle>
          <a:p>
            <a:fld id="{D728701E-CAF4-4159-9B3E-41C86DFFA30D}" type="datetimeFigureOut">
              <a:rPr lang="en-US" smtClean="0"/>
              <a:t>6/19/2017</a:t>
            </a:fld>
            <a:endParaRPr lang="en-US" dirty="0"/>
          </a:p>
        </p:txBody>
      </p:sp>
      <p:sp>
        <p:nvSpPr>
          <p:cNvPr id="5" name="Footer Placeholder 4"/>
          <p:cNvSpPr>
            <a:spLocks noGrp="1"/>
          </p:cNvSpPr>
          <p:nvPr>
            <p:ph type="ftr" sz="quarter" idx="11"/>
          </p:nvPr>
        </p:nvSpPr>
        <p:spPr>
          <a:xfrm>
            <a:off x="6311153" y="6639828"/>
            <a:ext cx="2617694" cy="377296"/>
          </a:xfrm>
        </p:spPr>
        <p:txBody>
          <a:bodyPr/>
          <a:lstStyle>
            <a:lvl1pPr algn="r">
              <a:defRPr/>
            </a:lvl1pPr>
          </a:lstStyle>
          <a:p>
            <a:endParaRPr lang="en-US" dirty="0"/>
          </a:p>
        </p:txBody>
      </p:sp>
      <p:sp>
        <p:nvSpPr>
          <p:cNvPr id="7" name="Rectangle 6"/>
          <p:cNvSpPr/>
          <p:nvPr/>
        </p:nvSpPr>
        <p:spPr>
          <a:xfrm>
            <a:off x="282575" y="236220"/>
            <a:ext cx="4235450" cy="4327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36220"/>
            <a:ext cx="2057400" cy="21070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456688"/>
            <a:ext cx="2057400" cy="21070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36220"/>
            <a:ext cx="2057400" cy="2107082"/>
          </a:xfrm>
        </p:spPr>
        <p:txBody>
          <a:bodyPr/>
          <a:lstStyle>
            <a:lvl1pPr>
              <a:buNone/>
              <a:defRPr/>
            </a:lvl1pPr>
          </a:lstStyle>
          <a:p>
            <a:r>
              <a:rPr lang="en-US" dirty="0" smtClean="0"/>
              <a:t>Drag picture to placeholder or click icon to add</a:t>
            </a:r>
            <a:endParaRPr dirty="0"/>
          </a:p>
        </p:txBody>
      </p:sp>
      <p:sp>
        <p:nvSpPr>
          <p:cNvPr id="14" name="Picture Placeholder 12"/>
          <p:cNvSpPr>
            <a:spLocks noGrp="1"/>
          </p:cNvSpPr>
          <p:nvPr>
            <p:ph type="pic" sz="quarter" idx="13"/>
          </p:nvPr>
        </p:nvSpPr>
        <p:spPr>
          <a:xfrm>
            <a:off x="6802438" y="2456688"/>
            <a:ext cx="2057400" cy="2107082"/>
          </a:xfrm>
        </p:spPr>
        <p:txBody>
          <a:bodyPr/>
          <a:lstStyle>
            <a:lvl1pPr>
              <a:buNone/>
              <a:defRPr/>
            </a:lvl1pPr>
          </a:lstStyle>
          <a:p>
            <a:r>
              <a:rPr lang="en-US" dirty="0" smtClean="0"/>
              <a:t>Drag picture to placeholder or click icon to add</a:t>
            </a:r>
            <a:endParaRPr dirty="0"/>
          </a:p>
        </p:txBody>
      </p:sp>
      <p:sp>
        <p:nvSpPr>
          <p:cNvPr id="16" name="Text Placeholder 3"/>
          <p:cNvSpPr>
            <a:spLocks noGrp="1"/>
          </p:cNvSpPr>
          <p:nvPr>
            <p:ph type="body" sz="half" idx="2"/>
          </p:nvPr>
        </p:nvSpPr>
        <p:spPr>
          <a:xfrm>
            <a:off x="857250" y="1838811"/>
            <a:ext cx="3086100" cy="210893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2" y="180640"/>
            <a:ext cx="413309" cy="8586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36220"/>
            <a:ext cx="8200930" cy="65567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228340"/>
            <a:ext cx="5638800" cy="1407478"/>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645661"/>
            <a:ext cx="5638800" cy="1550193"/>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457067"/>
            <a:ext cx="1474694" cy="377296"/>
          </a:xfrm>
        </p:spPr>
        <p:txBody>
          <a:bodyPr/>
          <a:lstStyle>
            <a:lvl1pPr algn="l">
              <a:defRPr>
                <a:solidFill>
                  <a:schemeClr val="bg1"/>
                </a:solidFill>
              </a:defRPr>
            </a:lvl1pPr>
          </a:lstStyle>
          <a:p>
            <a:fld id="{D728701E-CAF4-4159-9B3E-41C86DFFA30D}" type="datetimeFigureOut">
              <a:rPr lang="en-US" smtClean="0"/>
              <a:t>6/19/2017</a:t>
            </a:fld>
            <a:endParaRPr lang="en-US" dirty="0"/>
          </a:p>
        </p:txBody>
      </p:sp>
      <p:sp>
        <p:nvSpPr>
          <p:cNvPr id="5" name="Footer Placeholder 4"/>
          <p:cNvSpPr>
            <a:spLocks noGrp="1"/>
          </p:cNvSpPr>
          <p:nvPr>
            <p:ph type="ftr" sz="quarter" idx="11"/>
          </p:nvPr>
        </p:nvSpPr>
        <p:spPr>
          <a:xfrm>
            <a:off x="2286000" y="6457067"/>
            <a:ext cx="5638800" cy="377296"/>
          </a:xfrm>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a:xfrm>
            <a:off x="8305800" y="6457067"/>
            <a:ext cx="554038" cy="377296"/>
          </a:xfrm>
        </p:spPr>
        <p:txBody>
          <a:bodyPr/>
          <a:lstStyle/>
          <a:p>
            <a:fld id="{162F1D00-BD13-4404-86B0-79703945A0A7}" type="slidenum">
              <a:rPr lang="en-US" smtClean="0"/>
              <a:t>‹#›</a:t>
            </a:fld>
            <a:endParaRPr lang="en-US" dirty="0"/>
          </a:p>
        </p:txBody>
      </p:sp>
      <p:sp>
        <p:nvSpPr>
          <p:cNvPr id="8" name="TextBox 7"/>
          <p:cNvSpPr txBox="1"/>
          <p:nvPr/>
        </p:nvSpPr>
        <p:spPr>
          <a:xfrm>
            <a:off x="2003613" y="3214447"/>
            <a:ext cx="260909" cy="636071"/>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1" y="236220"/>
            <a:ext cx="212725" cy="65567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1" y="291993"/>
            <a:ext cx="642097" cy="165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91993"/>
            <a:ext cx="91440" cy="16535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6" y="236220"/>
            <a:ext cx="260909" cy="572465"/>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2052162"/>
            <a:ext cx="3657600" cy="4278207"/>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399878" y="2052162"/>
            <a:ext cx="3657600" cy="4278207"/>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6/19/2017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91993"/>
            <a:ext cx="685800" cy="165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6" y="236220"/>
            <a:ext cx="260909" cy="572465"/>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528944"/>
            <a:ext cx="3657600" cy="3801424"/>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Content Placeholder 5"/>
          <p:cNvSpPr>
            <a:spLocks noGrp="1"/>
          </p:cNvSpPr>
          <p:nvPr>
            <p:ph sz="quarter" idx="4"/>
          </p:nvPr>
        </p:nvSpPr>
        <p:spPr>
          <a:xfrm>
            <a:off x="4399878" y="2528944"/>
            <a:ext cx="3657600" cy="3801424"/>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D728701E-CAF4-4159-9B3E-41C86DFFA30D}" type="datetimeFigureOut">
              <a:rPr lang="en-US" smtClean="0"/>
              <a:t>6/19/2017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62F1D00-BD13-4404-86B0-79703945A0A7}" type="slidenum">
              <a:rPr lang="en-US" smtClean="0"/>
              <a:t>‹#›</a:t>
            </a:fld>
            <a:endParaRPr lang="en-US" dirty="0"/>
          </a:p>
        </p:txBody>
      </p:sp>
      <p:sp>
        <p:nvSpPr>
          <p:cNvPr id="3" name="Text Placeholder 2"/>
          <p:cNvSpPr>
            <a:spLocks noGrp="1"/>
          </p:cNvSpPr>
          <p:nvPr>
            <p:ph type="body" idx="1"/>
          </p:nvPr>
        </p:nvSpPr>
        <p:spPr>
          <a:xfrm>
            <a:off x="497541" y="2139876"/>
            <a:ext cx="3657600" cy="333487"/>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139876"/>
            <a:ext cx="3657600" cy="333487"/>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6" y="236220"/>
            <a:ext cx="260909" cy="572465"/>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2052162"/>
            <a:ext cx="7569157" cy="203149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6/19/2017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Content Placeholder 2"/>
          <p:cNvSpPr>
            <a:spLocks noGrp="1"/>
          </p:cNvSpPr>
          <p:nvPr>
            <p:ph sz="half" idx="14"/>
          </p:nvPr>
        </p:nvSpPr>
        <p:spPr>
          <a:xfrm>
            <a:off x="498518" y="4303797"/>
            <a:ext cx="7569157" cy="203149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Rectangle 13"/>
          <p:cNvSpPr/>
          <p:nvPr/>
        </p:nvSpPr>
        <p:spPr>
          <a:xfrm>
            <a:off x="8166847" y="291993"/>
            <a:ext cx="685800" cy="165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50309"/>
            <a:ext cx="554038" cy="377296"/>
          </a:xfrm>
        </p:spPr>
        <p:txBody>
          <a:bodyPr/>
          <a:lstStyle/>
          <a:p>
            <a:fld id="{162F1D00-BD13-4404-86B0-79703945A0A7}"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91993"/>
            <a:ext cx="685800" cy="165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6" y="236220"/>
            <a:ext cx="260909" cy="572465"/>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2052162"/>
            <a:ext cx="3657600" cy="203149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6/19/2017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dirty="0"/>
          </a:p>
        </p:txBody>
      </p:sp>
      <p:sp>
        <p:nvSpPr>
          <p:cNvPr id="11" name="Content Placeholder 2"/>
          <p:cNvSpPr>
            <a:spLocks noGrp="1"/>
          </p:cNvSpPr>
          <p:nvPr>
            <p:ph sz="half" idx="15"/>
          </p:nvPr>
        </p:nvSpPr>
        <p:spPr>
          <a:xfrm>
            <a:off x="498518" y="2052162"/>
            <a:ext cx="3657600" cy="4278207"/>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6"/>
          </p:nvPr>
        </p:nvSpPr>
        <p:spPr>
          <a:xfrm>
            <a:off x="4410075" y="4308653"/>
            <a:ext cx="3657600" cy="203149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91993"/>
            <a:ext cx="685800" cy="165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6" y="236220"/>
            <a:ext cx="260909" cy="572465"/>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D728701E-CAF4-4159-9B3E-41C86DFFA30D}" type="datetimeFigureOut">
              <a:rPr lang="en-US" smtClean="0"/>
              <a:t>6/19/2017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dirty="0"/>
          </a:p>
        </p:txBody>
      </p:sp>
      <p:sp>
        <p:nvSpPr>
          <p:cNvPr id="12" name="Content Placeholder 2"/>
          <p:cNvSpPr>
            <a:spLocks noGrp="1"/>
          </p:cNvSpPr>
          <p:nvPr>
            <p:ph sz="half" idx="17"/>
          </p:nvPr>
        </p:nvSpPr>
        <p:spPr>
          <a:xfrm>
            <a:off x="502921" y="2052162"/>
            <a:ext cx="3657413" cy="203149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Content Placeholder 2"/>
          <p:cNvSpPr>
            <a:spLocks noGrp="1"/>
          </p:cNvSpPr>
          <p:nvPr>
            <p:ph sz="half" idx="18"/>
          </p:nvPr>
        </p:nvSpPr>
        <p:spPr>
          <a:xfrm>
            <a:off x="502921" y="4303797"/>
            <a:ext cx="3657413" cy="203149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5" name="Content Placeholder 2"/>
          <p:cNvSpPr>
            <a:spLocks noGrp="1"/>
          </p:cNvSpPr>
          <p:nvPr>
            <p:ph sz="half" idx="1"/>
          </p:nvPr>
        </p:nvSpPr>
        <p:spPr>
          <a:xfrm>
            <a:off x="4410075" y="2052162"/>
            <a:ext cx="3657600" cy="203149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6" name="Content Placeholder 2"/>
          <p:cNvSpPr>
            <a:spLocks noGrp="1"/>
          </p:cNvSpPr>
          <p:nvPr>
            <p:ph sz="half" idx="16"/>
          </p:nvPr>
        </p:nvSpPr>
        <p:spPr>
          <a:xfrm>
            <a:off x="4410075" y="4308653"/>
            <a:ext cx="3657600" cy="203149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91993"/>
            <a:ext cx="685800" cy="165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6" y="236220"/>
            <a:ext cx="260909" cy="572465"/>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D728701E-CAF4-4159-9B3E-41C86DFFA30D}" type="datetimeFigureOut">
              <a:rPr lang="en-US" smtClean="0"/>
              <a:t>6/19/2017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62F1D00-BD13-4404-86B0-79703945A0A7}"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91993"/>
            <a:ext cx="685800" cy="3122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D728701E-CAF4-4159-9B3E-41C86DFFA30D}" type="datetimeFigureOut">
              <a:rPr lang="en-US" smtClean="0"/>
              <a:t>6/19/2017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62F1D00-BD13-4404-86B0-79703945A0A7}" type="slidenum">
              <a:rPr lang="en-US" smtClean="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6" y="236220"/>
            <a:ext cx="3451225" cy="65567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657475"/>
            <a:ext cx="3255264" cy="1200785"/>
          </a:xfrm>
        </p:spPr>
        <p:txBody>
          <a:bodyPr anchor="b">
            <a:normAutofit/>
          </a:bodyPr>
          <a:lstStyle>
            <a:lvl1pPr algn="l">
              <a:defRPr sz="2600" b="0">
                <a:solidFill>
                  <a:schemeClr val="bg1"/>
                </a:solidFill>
              </a:defRPr>
            </a:lvl1pPr>
          </a:lstStyle>
          <a:p>
            <a:r>
              <a:rPr lang="en-US" smtClean="0"/>
              <a:t>Click to edit Master title style</a:t>
            </a:r>
            <a:endParaRPr dirty="0"/>
          </a:p>
        </p:txBody>
      </p:sp>
      <p:sp>
        <p:nvSpPr>
          <p:cNvPr id="3" name="Content Placeholder 2"/>
          <p:cNvSpPr>
            <a:spLocks noGrp="1"/>
          </p:cNvSpPr>
          <p:nvPr>
            <p:ph idx="1"/>
          </p:nvPr>
        </p:nvSpPr>
        <p:spPr>
          <a:xfrm>
            <a:off x="4168776" y="282152"/>
            <a:ext cx="4597399" cy="6048217"/>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81093" y="3858261"/>
            <a:ext cx="3255264" cy="2472108"/>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637705"/>
            <a:ext cx="1537447" cy="377296"/>
          </a:xfrm>
        </p:spPr>
        <p:txBody>
          <a:bodyPr/>
          <a:lstStyle/>
          <a:p>
            <a:fld id="{D728701E-CAF4-4159-9B3E-41C86DFFA30D}" type="datetimeFigureOut">
              <a:rPr lang="en-US" smtClean="0"/>
              <a:t>6/19/2017</a:t>
            </a:fld>
            <a:endParaRPr lang="en-US" dirty="0"/>
          </a:p>
        </p:txBody>
      </p:sp>
      <p:sp>
        <p:nvSpPr>
          <p:cNvPr id="6" name="Footer Placeholder 5"/>
          <p:cNvSpPr>
            <a:spLocks noGrp="1"/>
          </p:cNvSpPr>
          <p:nvPr>
            <p:ph type="ftr" sz="quarter" idx="11"/>
          </p:nvPr>
        </p:nvSpPr>
        <p:spPr>
          <a:xfrm>
            <a:off x="3859306" y="6637705"/>
            <a:ext cx="3316941" cy="377296"/>
          </a:xfrm>
        </p:spPr>
        <p:txBody>
          <a:bodyPr/>
          <a:lstStyle/>
          <a:p>
            <a:endParaRPr lang="en-US" dirty="0"/>
          </a:p>
        </p:txBody>
      </p:sp>
      <p:sp>
        <p:nvSpPr>
          <p:cNvPr id="9" name="TextBox 8"/>
          <p:cNvSpPr txBox="1"/>
          <p:nvPr/>
        </p:nvSpPr>
        <p:spPr>
          <a:xfrm>
            <a:off x="424892" y="180640"/>
            <a:ext cx="413309" cy="8586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91993"/>
            <a:ext cx="685800" cy="3122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228340"/>
            <a:ext cx="3898272" cy="900589"/>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36220"/>
            <a:ext cx="3460658" cy="65567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4" name="Text Placeholder 3"/>
          <p:cNvSpPr>
            <a:spLocks noGrp="1"/>
          </p:cNvSpPr>
          <p:nvPr>
            <p:ph type="body" sz="half" idx="2"/>
          </p:nvPr>
        </p:nvSpPr>
        <p:spPr>
          <a:xfrm>
            <a:off x="4169404" y="4128928"/>
            <a:ext cx="3898272" cy="2219484"/>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637705"/>
            <a:ext cx="1537447" cy="377296"/>
          </a:xfrm>
        </p:spPr>
        <p:txBody>
          <a:bodyPr/>
          <a:lstStyle/>
          <a:p>
            <a:fld id="{D728701E-CAF4-4159-9B3E-41C86DFFA30D}" type="datetimeFigureOut">
              <a:rPr lang="en-US" smtClean="0"/>
              <a:t>6/19/2017</a:t>
            </a:fld>
            <a:endParaRPr lang="en-US" dirty="0"/>
          </a:p>
        </p:txBody>
      </p:sp>
      <p:sp>
        <p:nvSpPr>
          <p:cNvPr id="6" name="Footer Placeholder 5"/>
          <p:cNvSpPr>
            <a:spLocks noGrp="1"/>
          </p:cNvSpPr>
          <p:nvPr>
            <p:ph type="ftr" sz="quarter" idx="11"/>
          </p:nvPr>
        </p:nvSpPr>
        <p:spPr>
          <a:xfrm>
            <a:off x="4191000" y="6637705"/>
            <a:ext cx="3005138" cy="377296"/>
          </a:xfrm>
        </p:spPr>
        <p:txBody>
          <a:bodyPr/>
          <a:lstStyle/>
          <a:p>
            <a:endParaRPr lang="en-US" dirty="0"/>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dirty="0"/>
          </a:p>
        </p:txBody>
      </p:sp>
      <p:sp>
        <p:nvSpPr>
          <p:cNvPr id="10" name="TextBox 9"/>
          <p:cNvSpPr txBox="1"/>
          <p:nvPr/>
        </p:nvSpPr>
        <p:spPr>
          <a:xfrm>
            <a:off x="3990110" y="3483088"/>
            <a:ext cx="220568" cy="381643"/>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6" y="4571551"/>
            <a:ext cx="6191157" cy="861509"/>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36220"/>
            <a:ext cx="6378389" cy="43275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4" name="Text Placeholder 3"/>
          <p:cNvSpPr>
            <a:spLocks noGrp="1"/>
          </p:cNvSpPr>
          <p:nvPr>
            <p:ph type="body" sz="half" idx="2"/>
          </p:nvPr>
        </p:nvSpPr>
        <p:spPr>
          <a:xfrm>
            <a:off x="506506" y="5433059"/>
            <a:ext cx="6191157" cy="915353"/>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28701E-CAF4-4159-9B3E-41C86DFFA30D}" type="datetimeFigureOut">
              <a:rPr lang="en-US" smtClean="0"/>
              <a:t>6/19/2017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dirty="0"/>
          </a:p>
        </p:txBody>
      </p:sp>
      <p:sp>
        <p:nvSpPr>
          <p:cNvPr id="8" name="Rectangle 7"/>
          <p:cNvSpPr/>
          <p:nvPr/>
        </p:nvSpPr>
        <p:spPr>
          <a:xfrm>
            <a:off x="6802438" y="236220"/>
            <a:ext cx="2057400" cy="21070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456688"/>
            <a:ext cx="2057400" cy="21070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787218"/>
            <a:ext cx="220568" cy="381643"/>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5" y="236220"/>
            <a:ext cx="6387167" cy="65567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657475"/>
            <a:ext cx="6181611" cy="1200785"/>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858261"/>
            <a:ext cx="6179566" cy="2472108"/>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443461"/>
            <a:ext cx="1348398" cy="377296"/>
          </a:xfrm>
        </p:spPr>
        <p:txBody>
          <a:bodyPr/>
          <a:lstStyle>
            <a:lvl1pPr>
              <a:defRPr>
                <a:solidFill>
                  <a:schemeClr val="bg1"/>
                </a:solidFill>
              </a:defRPr>
            </a:lvl1pPr>
          </a:lstStyle>
          <a:p>
            <a:fld id="{D728701E-CAF4-4159-9B3E-41C86DFFA30D}" type="datetimeFigureOut">
              <a:rPr lang="en-US" smtClean="0"/>
              <a:t>6/19/2017</a:t>
            </a:fld>
            <a:endParaRPr lang="en-US" dirty="0"/>
          </a:p>
        </p:txBody>
      </p:sp>
      <p:sp>
        <p:nvSpPr>
          <p:cNvPr id="6" name="Footer Placeholder 5"/>
          <p:cNvSpPr>
            <a:spLocks noGrp="1"/>
          </p:cNvSpPr>
          <p:nvPr>
            <p:ph type="ftr" sz="quarter" idx="11"/>
          </p:nvPr>
        </p:nvSpPr>
        <p:spPr>
          <a:xfrm>
            <a:off x="381096" y="6443461"/>
            <a:ext cx="4648105" cy="377296"/>
          </a:xfrm>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dirty="0"/>
          </a:p>
        </p:txBody>
      </p:sp>
      <p:sp>
        <p:nvSpPr>
          <p:cNvPr id="9" name="TextBox 8"/>
          <p:cNvSpPr txBox="1"/>
          <p:nvPr/>
        </p:nvSpPr>
        <p:spPr>
          <a:xfrm>
            <a:off x="424892" y="180640"/>
            <a:ext cx="413309" cy="8586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36220"/>
            <a:ext cx="2057400" cy="21070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454105"/>
            <a:ext cx="2057400" cy="2107082"/>
          </a:xfrm>
        </p:spPr>
        <p:txBody>
          <a:bodyPr/>
          <a:lstStyle>
            <a:lvl1pPr>
              <a:buNone/>
              <a:defRPr/>
            </a:lvl1pPr>
          </a:lstStyle>
          <a:p>
            <a:r>
              <a:rPr lang="en-US" dirty="0" smtClean="0"/>
              <a:t>Drag picture to placeholder or click icon to add</a:t>
            </a:r>
            <a:endParaRPr dirty="0"/>
          </a:p>
        </p:txBody>
      </p:sp>
      <p:sp>
        <p:nvSpPr>
          <p:cNvPr id="13" name="Picture Placeholder 12"/>
          <p:cNvSpPr>
            <a:spLocks noGrp="1"/>
          </p:cNvSpPr>
          <p:nvPr>
            <p:ph type="pic" sz="quarter" idx="14"/>
          </p:nvPr>
        </p:nvSpPr>
        <p:spPr>
          <a:xfrm>
            <a:off x="6802438" y="4686605"/>
            <a:ext cx="2057400" cy="2107082"/>
          </a:xfrm>
        </p:spPr>
        <p:txBody>
          <a:bodyPr/>
          <a:lstStyle>
            <a:lvl1pPr>
              <a:buNone/>
              <a:defRPr/>
            </a:lvl1pPr>
          </a:lstStyle>
          <a:p>
            <a:r>
              <a:rPr lang="en-US" dirty="0" smtClean="0"/>
              <a:t>Drag picture to placeholder or click icon to add</a:t>
            </a:r>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36220"/>
            <a:ext cx="4235450" cy="65567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657475"/>
            <a:ext cx="4016633" cy="1200785"/>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858261"/>
            <a:ext cx="4015304" cy="2472108"/>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443461"/>
            <a:ext cx="1348398" cy="377296"/>
          </a:xfrm>
        </p:spPr>
        <p:txBody>
          <a:bodyPr/>
          <a:lstStyle>
            <a:lvl1pPr>
              <a:defRPr>
                <a:solidFill>
                  <a:schemeClr val="bg1"/>
                </a:solidFill>
              </a:defRPr>
            </a:lvl1pPr>
          </a:lstStyle>
          <a:p>
            <a:fld id="{D728701E-CAF4-4159-9B3E-41C86DFFA30D}" type="datetimeFigureOut">
              <a:rPr lang="en-US" smtClean="0"/>
              <a:t>6/19/2017</a:t>
            </a:fld>
            <a:endParaRPr lang="en-US" dirty="0"/>
          </a:p>
        </p:txBody>
      </p:sp>
      <p:sp>
        <p:nvSpPr>
          <p:cNvPr id="6" name="Footer Placeholder 5"/>
          <p:cNvSpPr>
            <a:spLocks noGrp="1"/>
          </p:cNvSpPr>
          <p:nvPr>
            <p:ph type="ftr" sz="quarter" idx="11"/>
          </p:nvPr>
        </p:nvSpPr>
        <p:spPr>
          <a:xfrm>
            <a:off x="381096" y="6443461"/>
            <a:ext cx="2590705" cy="377296"/>
          </a:xfrm>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dirty="0"/>
          </a:p>
        </p:txBody>
      </p:sp>
      <p:sp>
        <p:nvSpPr>
          <p:cNvPr id="9" name="TextBox 8"/>
          <p:cNvSpPr txBox="1"/>
          <p:nvPr/>
        </p:nvSpPr>
        <p:spPr>
          <a:xfrm>
            <a:off x="424892" y="180640"/>
            <a:ext cx="413309" cy="8586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36220"/>
            <a:ext cx="2057400" cy="21070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685884"/>
            <a:ext cx="2057400" cy="21070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36220"/>
            <a:ext cx="2057400" cy="2107082"/>
          </a:xfrm>
        </p:spPr>
        <p:txBody>
          <a:bodyPr/>
          <a:lstStyle>
            <a:lvl1pPr>
              <a:buNone/>
              <a:defRPr/>
            </a:lvl1pPr>
          </a:lstStyle>
          <a:p>
            <a:r>
              <a:rPr lang="en-US" dirty="0" smtClean="0"/>
              <a:t>Drag picture to placeholder or click icon to add</a:t>
            </a:r>
            <a:endParaRPr dirty="0"/>
          </a:p>
        </p:txBody>
      </p:sp>
      <p:sp>
        <p:nvSpPr>
          <p:cNvPr id="13" name="Picture Placeholder 12"/>
          <p:cNvSpPr>
            <a:spLocks noGrp="1"/>
          </p:cNvSpPr>
          <p:nvPr>
            <p:ph type="pic" sz="quarter" idx="14"/>
          </p:nvPr>
        </p:nvSpPr>
        <p:spPr>
          <a:xfrm>
            <a:off x="4624388" y="2461052"/>
            <a:ext cx="2057400" cy="2107082"/>
          </a:xfrm>
        </p:spPr>
        <p:txBody>
          <a:bodyPr/>
          <a:lstStyle>
            <a:lvl1pPr>
              <a:buNone/>
              <a:defRPr/>
            </a:lvl1pPr>
          </a:lstStyle>
          <a:p>
            <a:r>
              <a:rPr lang="en-US" dirty="0" smtClean="0"/>
              <a:t>Drag picture to placeholder or click icon to add</a:t>
            </a:r>
            <a:endParaRPr dirty="0"/>
          </a:p>
        </p:txBody>
      </p:sp>
      <p:sp>
        <p:nvSpPr>
          <p:cNvPr id="14" name="Picture Placeholder 12"/>
          <p:cNvSpPr>
            <a:spLocks noGrp="1"/>
          </p:cNvSpPr>
          <p:nvPr>
            <p:ph type="pic" sz="quarter" idx="15"/>
          </p:nvPr>
        </p:nvSpPr>
        <p:spPr>
          <a:xfrm>
            <a:off x="6803136" y="2461051"/>
            <a:ext cx="2057400" cy="4327550"/>
          </a:xfrm>
        </p:spPr>
        <p:txBody>
          <a:bodyPr/>
          <a:lstStyle>
            <a:lvl1pPr>
              <a:buNone/>
              <a:defRPr/>
            </a:lvl1pPr>
          </a:lstStyle>
          <a:p>
            <a:r>
              <a:rPr lang="en-US" dirty="0" smtClean="0"/>
              <a:t>Drag picture to placeholder or click icon to add</a:t>
            </a:r>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91993"/>
            <a:ext cx="685800" cy="3122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228340"/>
            <a:ext cx="3108960" cy="900589"/>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444090"/>
            <a:ext cx="4240119" cy="43275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4" name="Text Placeholder 3"/>
          <p:cNvSpPr>
            <a:spLocks noGrp="1"/>
          </p:cNvSpPr>
          <p:nvPr>
            <p:ph type="body" sz="half" idx="2"/>
          </p:nvPr>
        </p:nvSpPr>
        <p:spPr>
          <a:xfrm>
            <a:off x="4953000" y="4128928"/>
            <a:ext cx="3108960" cy="2219484"/>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637705"/>
            <a:ext cx="1537447" cy="377296"/>
          </a:xfrm>
        </p:spPr>
        <p:txBody>
          <a:bodyPr/>
          <a:lstStyle/>
          <a:p>
            <a:fld id="{D728701E-CAF4-4159-9B3E-41C86DFFA30D}" type="datetimeFigureOut">
              <a:rPr lang="en-US" smtClean="0"/>
              <a:t>6/19/2017</a:t>
            </a:fld>
            <a:endParaRPr lang="en-US" dirty="0"/>
          </a:p>
        </p:txBody>
      </p:sp>
      <p:sp>
        <p:nvSpPr>
          <p:cNvPr id="6" name="Footer Placeholder 5"/>
          <p:cNvSpPr>
            <a:spLocks noGrp="1"/>
          </p:cNvSpPr>
          <p:nvPr>
            <p:ph type="ftr" sz="quarter" idx="11"/>
          </p:nvPr>
        </p:nvSpPr>
        <p:spPr>
          <a:xfrm>
            <a:off x="4191000" y="6637705"/>
            <a:ext cx="3005138" cy="377296"/>
          </a:xfrm>
        </p:spPr>
        <p:txBody>
          <a:bodyPr/>
          <a:lstStyle/>
          <a:p>
            <a:endParaRPr lang="en-US" dirty="0"/>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dirty="0"/>
          </a:p>
        </p:txBody>
      </p:sp>
      <p:sp>
        <p:nvSpPr>
          <p:cNvPr id="10" name="TextBox 9"/>
          <p:cNvSpPr txBox="1"/>
          <p:nvPr/>
        </p:nvSpPr>
        <p:spPr>
          <a:xfrm>
            <a:off x="4750361" y="3483088"/>
            <a:ext cx="220568" cy="381643"/>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36220"/>
            <a:ext cx="2057400" cy="2107082"/>
          </a:xfrm>
        </p:spPr>
        <p:txBody>
          <a:bodyPr/>
          <a:lstStyle>
            <a:lvl1pPr>
              <a:buNone/>
              <a:defRPr/>
            </a:lvl1pPr>
          </a:lstStyle>
          <a:p>
            <a:r>
              <a:rPr lang="en-US" dirty="0" smtClean="0"/>
              <a:t>Drag picture to placeholder or click icon to add</a:t>
            </a:r>
            <a:endParaRPr dirty="0"/>
          </a:p>
        </p:txBody>
      </p:sp>
      <p:sp>
        <p:nvSpPr>
          <p:cNvPr id="15" name="Picture Placeholder 12"/>
          <p:cNvSpPr>
            <a:spLocks noGrp="1"/>
          </p:cNvSpPr>
          <p:nvPr>
            <p:ph type="pic" sz="quarter" idx="14"/>
          </p:nvPr>
        </p:nvSpPr>
        <p:spPr>
          <a:xfrm>
            <a:off x="2460625" y="236220"/>
            <a:ext cx="2057400" cy="2107082"/>
          </a:xfrm>
        </p:spPr>
        <p:txBody>
          <a:bodyPr/>
          <a:lstStyle>
            <a:lvl1pPr>
              <a:buNone/>
              <a:defRPr/>
            </a:lvl1pPr>
          </a:lstStyle>
          <a:p>
            <a:r>
              <a:rPr lang="en-US" dirty="0" smtClean="0"/>
              <a:t>Drag picture to placeholder or click icon to add</a:t>
            </a:r>
            <a:endParaRP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91993"/>
            <a:ext cx="685800" cy="165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6" y="236220"/>
            <a:ext cx="260909" cy="572465"/>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6/19/2017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91993"/>
            <a:ext cx="685800" cy="3122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86567"/>
            <a:ext cx="681318" cy="5343803"/>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90715"/>
            <a:ext cx="6858000" cy="5357698"/>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6/19/2017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dirty="0"/>
          </a:p>
        </p:txBody>
      </p:sp>
      <p:sp>
        <p:nvSpPr>
          <p:cNvPr id="9" name="TextBox 8"/>
          <p:cNvSpPr txBox="1"/>
          <p:nvPr/>
        </p:nvSpPr>
        <p:spPr>
          <a:xfrm rot="16200000">
            <a:off x="8588763" y="589624"/>
            <a:ext cx="269606"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9307" y="500230"/>
            <a:ext cx="7556313" cy="1153310"/>
          </a:xfrm>
          <a:prstGeom prst="rect">
            <a:avLst/>
          </a:prstGeom>
        </p:spPr>
        <p:txBody>
          <a:bodyPr vert="horz" lIns="91440" tIns="45720" rIns="91440" bIns="45720" rtlCol="0" anchor="t" anchorCtr="0">
            <a:noAutofit/>
          </a:bodyPr>
          <a:lstStyle/>
          <a:p>
            <a:r>
              <a:rPr lang="en-US" dirty="0" smtClean="0"/>
              <a:t>Click to edit Master title style</a:t>
            </a:r>
            <a:endParaRPr dirty="0"/>
          </a:p>
        </p:txBody>
      </p:sp>
      <p:sp>
        <p:nvSpPr>
          <p:cNvPr id="3" name="Text Placeholder 2"/>
          <p:cNvSpPr>
            <a:spLocks noGrp="1"/>
          </p:cNvSpPr>
          <p:nvPr>
            <p:ph type="body" idx="1"/>
          </p:nvPr>
        </p:nvSpPr>
        <p:spPr>
          <a:xfrm>
            <a:off x="819307" y="2047241"/>
            <a:ext cx="7556313" cy="428312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795247" y="6637705"/>
            <a:ext cx="2133600" cy="377296"/>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D728701E-CAF4-4159-9B3E-41C86DFFA30D}" type="datetimeFigureOut">
              <a:rPr lang="en-US" smtClean="0"/>
              <a:t>6/19/2017</a:t>
            </a:fld>
            <a:endParaRPr lang="en-US" dirty="0"/>
          </a:p>
        </p:txBody>
      </p:sp>
      <p:sp>
        <p:nvSpPr>
          <p:cNvPr id="5" name="Footer Placeholder 4"/>
          <p:cNvSpPr>
            <a:spLocks noGrp="1"/>
          </p:cNvSpPr>
          <p:nvPr>
            <p:ph type="ftr" sz="quarter" idx="3"/>
          </p:nvPr>
        </p:nvSpPr>
        <p:spPr>
          <a:xfrm>
            <a:off x="201706" y="6637705"/>
            <a:ext cx="6122894" cy="377296"/>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305800" y="250309"/>
            <a:ext cx="554038" cy="377296"/>
          </a:xfrm>
          <a:prstGeom prst="rect">
            <a:avLst/>
          </a:prstGeom>
        </p:spPr>
        <p:txBody>
          <a:bodyPr vert="horz" lIns="91440" tIns="45720" rIns="91440" bIns="45720" rtlCol="0" anchor="ctr"/>
          <a:lstStyle>
            <a:lvl1pPr algn="r">
              <a:defRPr sz="1400">
                <a:solidFill>
                  <a:schemeClr val="bg1"/>
                </a:solidFill>
              </a:defRPr>
            </a:lvl1pPr>
          </a:lstStyle>
          <a:p>
            <a:fld id="{162F1D00-BD13-4404-86B0-79703945A0A7}"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842" y="4778824"/>
            <a:ext cx="8518358" cy="902487"/>
          </a:xfrm>
        </p:spPr>
        <p:txBody>
          <a:bodyPr>
            <a:noAutofit/>
          </a:bodyPr>
          <a:lstStyle/>
          <a:p>
            <a:pPr algn="r"/>
            <a:r>
              <a:rPr lang="en-US" sz="4800" dirty="0" smtClean="0">
                <a:solidFill>
                  <a:schemeClr val="tx1"/>
                </a:solidFill>
              </a:rPr>
              <a:t>Reboot Your Novel</a:t>
            </a:r>
            <a:endParaRPr lang="en-US" sz="4800" dirty="0">
              <a:solidFill>
                <a:schemeClr val="tx1"/>
              </a:solidFill>
            </a:endParaRPr>
          </a:p>
        </p:txBody>
      </p:sp>
      <p:sp>
        <p:nvSpPr>
          <p:cNvPr id="3" name="Subtitle 2"/>
          <p:cNvSpPr>
            <a:spLocks noGrp="1"/>
          </p:cNvSpPr>
          <p:nvPr>
            <p:ph type="subTitle" idx="1"/>
          </p:nvPr>
        </p:nvSpPr>
        <p:spPr>
          <a:xfrm>
            <a:off x="4800600" y="6032372"/>
            <a:ext cx="4038600" cy="773505"/>
          </a:xfrm>
        </p:spPr>
        <p:txBody>
          <a:bodyPr>
            <a:normAutofit/>
          </a:bodyPr>
          <a:lstStyle/>
          <a:p>
            <a:r>
              <a:rPr lang="en-US" sz="4000" dirty="0" smtClean="0">
                <a:solidFill>
                  <a:schemeClr val="accent2">
                    <a:lumMod val="75000"/>
                    <a:lumOff val="25000"/>
                  </a:schemeClr>
                </a:solidFill>
              </a:rPr>
              <a:t>Sally Bosco</a:t>
            </a:r>
            <a:endParaRPr lang="en-US" sz="4000" dirty="0">
              <a:solidFill>
                <a:schemeClr val="accent2">
                  <a:lumMod val="75000"/>
                  <a:lumOff val="25000"/>
                </a:schemeClr>
              </a:solidFill>
            </a:endParaRPr>
          </a:p>
        </p:txBody>
      </p:sp>
    </p:spTree>
    <p:extLst>
      <p:ext uri="{BB962C8B-B14F-4D97-AF65-F5344CB8AC3E}">
        <p14:creationId xmlns:p14="http://schemas.microsoft.com/office/powerpoint/2010/main" val="15311218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a:bodyPr>
          <a:lstStyle/>
          <a:p>
            <a:pPr marL="401638" indent="-401638"/>
            <a:r>
              <a:rPr lang="en-US" sz="2800" dirty="0">
                <a:solidFill>
                  <a:srgbClr val="000000"/>
                </a:solidFill>
              </a:rPr>
              <a:t>Where </a:t>
            </a:r>
            <a:r>
              <a:rPr lang="en-US" sz="2800" dirty="0" smtClean="0">
                <a:solidFill>
                  <a:srgbClr val="000000"/>
                </a:solidFill>
              </a:rPr>
              <a:t>should I </a:t>
            </a:r>
            <a:r>
              <a:rPr lang="en-US" sz="2800" dirty="0">
                <a:solidFill>
                  <a:srgbClr val="000000"/>
                </a:solidFill>
              </a:rPr>
              <a:t>start</a:t>
            </a:r>
            <a:r>
              <a:rPr lang="en-US" sz="2800" dirty="0" smtClean="0">
                <a:solidFill>
                  <a:srgbClr val="000000"/>
                </a:solidFill>
              </a:rPr>
              <a:t>?</a:t>
            </a:r>
          </a:p>
          <a:p>
            <a:pPr marL="401638" indent="-401638"/>
            <a:r>
              <a:rPr lang="en-US" sz="2800" dirty="0">
                <a:solidFill>
                  <a:srgbClr val="000000"/>
                </a:solidFill>
              </a:rPr>
              <a:t>How do you get to the essence of your book and make sure you’re telling the story you want to tell? </a:t>
            </a:r>
          </a:p>
          <a:p>
            <a:pPr marL="401638" indent="-401638"/>
            <a:r>
              <a:rPr lang="en-US" sz="2800" dirty="0">
                <a:solidFill>
                  <a:srgbClr val="000000"/>
                </a:solidFill>
              </a:rPr>
              <a:t>How do you make sure you’re writing the book you want to write?</a:t>
            </a:r>
          </a:p>
          <a:p>
            <a:pPr marL="401638" indent="-401638"/>
            <a:endParaRPr lang="en-US" sz="2400" dirty="0">
              <a:solidFill>
                <a:srgbClr val="000000"/>
              </a:solidFill>
            </a:endParaRPr>
          </a:p>
          <a:p>
            <a:endParaRPr lang="en-US" sz="2400" dirty="0"/>
          </a:p>
        </p:txBody>
      </p:sp>
    </p:spTree>
    <p:extLst>
      <p:ext uri="{BB962C8B-B14F-4D97-AF65-F5344CB8AC3E}">
        <p14:creationId xmlns:p14="http://schemas.microsoft.com/office/powerpoint/2010/main" val="19100315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836549"/>
          </a:xfrm>
        </p:spPr>
        <p:txBody>
          <a:bodyPr/>
          <a:lstStyle/>
          <a:p>
            <a:pPr marL="0" indent="0"/>
            <a:r>
              <a:rPr lang="en-US" b="1" dirty="0"/>
              <a:t>Reboot Your </a:t>
            </a:r>
            <a:r>
              <a:rPr lang="en-US" b="1" dirty="0" smtClean="0"/>
              <a:t>Novel</a:t>
            </a:r>
            <a:endParaRPr lang="en-US" b="1" dirty="0"/>
          </a:p>
        </p:txBody>
      </p:sp>
      <p:sp>
        <p:nvSpPr>
          <p:cNvPr id="3" name="Content Placeholder 2"/>
          <p:cNvSpPr>
            <a:spLocks noGrp="1"/>
          </p:cNvSpPr>
          <p:nvPr>
            <p:ph idx="1"/>
          </p:nvPr>
        </p:nvSpPr>
        <p:spPr>
          <a:xfrm>
            <a:off x="819307" y="1644238"/>
            <a:ext cx="7556313" cy="4686131"/>
          </a:xfrm>
        </p:spPr>
        <p:txBody>
          <a:bodyPr>
            <a:normAutofit/>
          </a:bodyPr>
          <a:lstStyle/>
          <a:p>
            <a:pPr marL="0" indent="0">
              <a:buNone/>
            </a:pPr>
            <a:r>
              <a:rPr lang="en-US" sz="3200" dirty="0">
                <a:solidFill>
                  <a:srgbClr val="000000"/>
                </a:solidFill>
              </a:rPr>
              <a:t>What we’re going to do in class</a:t>
            </a:r>
            <a:r>
              <a:rPr lang="en-US" sz="3200" dirty="0" smtClean="0">
                <a:solidFill>
                  <a:srgbClr val="000000"/>
                </a:solidFill>
              </a:rPr>
              <a:t>:</a:t>
            </a:r>
          </a:p>
          <a:p>
            <a:pPr marL="401638" indent="-401638"/>
            <a:r>
              <a:rPr lang="en-US" sz="3200" dirty="0" smtClean="0">
                <a:solidFill>
                  <a:srgbClr val="000000"/>
                </a:solidFill>
              </a:rPr>
              <a:t>Work through a series of steps that will get you on your way towards outlining (and eventually writing) your revised novel.</a:t>
            </a:r>
            <a:endParaRPr lang="en-US" sz="3200" dirty="0">
              <a:solidFill>
                <a:srgbClr val="000000"/>
              </a:solidFill>
            </a:endParaRPr>
          </a:p>
        </p:txBody>
      </p:sp>
    </p:spTree>
    <p:extLst>
      <p:ext uri="{BB962C8B-B14F-4D97-AF65-F5344CB8AC3E}">
        <p14:creationId xmlns:p14="http://schemas.microsoft.com/office/powerpoint/2010/main" val="36614704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Preview</a:t>
            </a:r>
            <a:r>
              <a:rPr lang="en-US" b="1" dirty="0" smtClean="0"/>
              <a:t>:</a:t>
            </a:r>
            <a:r>
              <a:rPr lang="en-US" dirty="0"/>
              <a:t/>
            </a:r>
            <a:br>
              <a:rPr lang="en-US" dirty="0"/>
            </a:br>
            <a:r>
              <a:rPr lang="en-US" dirty="0"/>
              <a:t/>
            </a:r>
            <a:br>
              <a:rPr lang="en-US" dirty="0"/>
            </a:br>
            <a:r>
              <a:rPr lang="en-US" dirty="0"/>
              <a:t/>
            </a:r>
            <a:br>
              <a:rPr lang="en-US" dirty="0"/>
            </a:br>
            <a:endParaRPr lang="en-US" dirty="0"/>
          </a:p>
        </p:txBody>
      </p:sp>
      <p:sp>
        <p:nvSpPr>
          <p:cNvPr id="4" name="Content Placeholder 3"/>
          <p:cNvSpPr>
            <a:spLocks noGrp="1"/>
          </p:cNvSpPr>
          <p:nvPr>
            <p:ph idx="1"/>
          </p:nvPr>
        </p:nvSpPr>
        <p:spPr>
          <a:xfrm>
            <a:off x="819307" y="1506295"/>
            <a:ext cx="7689291" cy="4824074"/>
          </a:xfrm>
        </p:spPr>
        <p:txBody>
          <a:bodyPr>
            <a:normAutofit fontScale="85000" lnSpcReduction="20000"/>
          </a:bodyPr>
          <a:lstStyle/>
          <a:p>
            <a:pPr marL="409575" indent="-409575"/>
            <a:r>
              <a:rPr lang="en-US" sz="3200" dirty="0"/>
              <a:t>Come up with a list of scenes that work.</a:t>
            </a:r>
          </a:p>
          <a:p>
            <a:pPr marL="409575" indent="-409575"/>
            <a:r>
              <a:rPr lang="en-US" sz="3200" dirty="0"/>
              <a:t>Identify key scenes</a:t>
            </a:r>
          </a:p>
          <a:p>
            <a:pPr marL="409575" indent="-409575"/>
            <a:r>
              <a:rPr lang="en-US" sz="3200" dirty="0"/>
              <a:t>Identify your series</a:t>
            </a:r>
          </a:p>
          <a:p>
            <a:pPr marL="409575" indent="-409575"/>
            <a:r>
              <a:rPr lang="en-US" sz="3200" dirty="0"/>
              <a:t>Identify your theme</a:t>
            </a:r>
          </a:p>
          <a:p>
            <a:pPr marL="409575" indent="-409575"/>
            <a:r>
              <a:rPr lang="en-US" sz="3200" dirty="0"/>
              <a:t>Decide if this is the book you want to write.</a:t>
            </a:r>
          </a:p>
          <a:p>
            <a:pPr marL="409575" indent="-409575"/>
            <a:r>
              <a:rPr lang="en-US" sz="3200" dirty="0"/>
              <a:t>Order your key </a:t>
            </a:r>
            <a:r>
              <a:rPr lang="en-US" sz="3200" dirty="0" smtClean="0"/>
              <a:t>scenes</a:t>
            </a:r>
            <a:endParaRPr lang="en-US" sz="3200" dirty="0"/>
          </a:p>
          <a:p>
            <a:pPr marL="409575" indent="-409575"/>
            <a:r>
              <a:rPr lang="en-US" sz="3200" dirty="0"/>
              <a:t>Examine how your scenes are linked</a:t>
            </a:r>
          </a:p>
          <a:p>
            <a:pPr marL="409575" indent="-409575"/>
            <a:r>
              <a:rPr lang="en-US" sz="3200" dirty="0" smtClean="0"/>
              <a:t>Unify</a:t>
            </a:r>
            <a:endParaRPr lang="en-US" sz="3200" dirty="0" smtClean="0">
              <a:solidFill>
                <a:srgbClr val="000000"/>
              </a:solidFill>
            </a:endParaRPr>
          </a:p>
        </p:txBody>
      </p:sp>
    </p:spTree>
    <p:extLst>
      <p:ext uri="{BB962C8B-B14F-4D97-AF65-F5344CB8AC3E}">
        <p14:creationId xmlns:p14="http://schemas.microsoft.com/office/powerpoint/2010/main" val="2936702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a:bodyPr>
          <a:lstStyle/>
          <a:p>
            <a:pPr marL="0" indent="0">
              <a:buNone/>
            </a:pPr>
            <a:r>
              <a:rPr lang="en-US" sz="3200" dirty="0">
                <a:solidFill>
                  <a:srgbClr val="000000"/>
                </a:solidFill>
              </a:rPr>
              <a:t>Action Step #1: Brainstorm Your Scenes </a:t>
            </a:r>
          </a:p>
          <a:p>
            <a:pPr marL="577850" indent="-577850"/>
            <a:r>
              <a:rPr lang="en-US" sz="3200" dirty="0">
                <a:solidFill>
                  <a:srgbClr val="000000"/>
                </a:solidFill>
              </a:rPr>
              <a:t>Make a list of every scene in your book without looking at your manuscript. </a:t>
            </a:r>
            <a:endParaRPr lang="en-US" sz="3200" dirty="0" smtClean="0">
              <a:solidFill>
                <a:srgbClr val="000000"/>
              </a:solidFill>
            </a:endParaRPr>
          </a:p>
          <a:p>
            <a:pPr marL="577850" indent="-577850"/>
            <a:r>
              <a:rPr lang="en-US" sz="3200" dirty="0" smtClean="0">
                <a:solidFill>
                  <a:schemeClr val="tx1"/>
                </a:solidFill>
              </a:rPr>
              <a:t>Take </a:t>
            </a:r>
            <a:r>
              <a:rPr lang="en-US" sz="3200" dirty="0">
                <a:solidFill>
                  <a:schemeClr val="tx1"/>
                </a:solidFill>
              </a:rPr>
              <a:t>about 5 minutes and write down every scene you can think of. </a:t>
            </a:r>
          </a:p>
          <a:p>
            <a:pPr marL="577850" indent="-577850"/>
            <a:endParaRPr lang="en-US" sz="2400" dirty="0" smtClean="0">
              <a:solidFill>
                <a:srgbClr val="000000"/>
              </a:solidFill>
            </a:endParaRPr>
          </a:p>
          <a:p>
            <a:endParaRPr lang="en-US" sz="2400" dirty="0"/>
          </a:p>
        </p:txBody>
      </p:sp>
    </p:spTree>
    <p:extLst>
      <p:ext uri="{BB962C8B-B14F-4D97-AF65-F5344CB8AC3E}">
        <p14:creationId xmlns:p14="http://schemas.microsoft.com/office/powerpoint/2010/main" val="8774158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a:bodyPr>
          <a:lstStyle/>
          <a:p>
            <a:pPr marL="0" indent="0">
              <a:buNone/>
            </a:pPr>
            <a:r>
              <a:rPr lang="en-US" sz="3200" dirty="0">
                <a:solidFill>
                  <a:schemeClr val="tx1"/>
                </a:solidFill>
              </a:rPr>
              <a:t>Action Step #2: Your Good Scenes </a:t>
            </a:r>
          </a:p>
          <a:p>
            <a:pPr marL="577850" indent="-577850"/>
            <a:r>
              <a:rPr lang="en-US" sz="3200" dirty="0">
                <a:solidFill>
                  <a:schemeClr val="tx1"/>
                </a:solidFill>
              </a:rPr>
              <a:t>Highlight the “good” scenes on your list. </a:t>
            </a:r>
            <a:endParaRPr lang="en-US" sz="3200" dirty="0" smtClean="0">
              <a:solidFill>
                <a:schemeClr val="tx1"/>
              </a:solidFill>
            </a:endParaRPr>
          </a:p>
          <a:p>
            <a:pPr marL="577850" indent="-577850"/>
            <a:r>
              <a:rPr lang="en-US" sz="3200" dirty="0" smtClean="0">
                <a:solidFill>
                  <a:schemeClr val="tx1"/>
                </a:solidFill>
              </a:rPr>
              <a:t>You </a:t>
            </a:r>
            <a:r>
              <a:rPr lang="en-US" sz="3200" dirty="0">
                <a:solidFill>
                  <a:schemeClr val="tx1"/>
                </a:solidFill>
              </a:rPr>
              <a:t>are not looking for perfection, you’re looking for scenes that “work.”</a:t>
            </a:r>
          </a:p>
          <a:p>
            <a:pPr marL="401638" indent="-401638"/>
            <a:endParaRPr lang="en-US" sz="2400" dirty="0"/>
          </a:p>
        </p:txBody>
      </p:sp>
    </p:spTree>
    <p:extLst>
      <p:ext uri="{BB962C8B-B14F-4D97-AF65-F5344CB8AC3E}">
        <p14:creationId xmlns:p14="http://schemas.microsoft.com/office/powerpoint/2010/main" val="24256394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a:bodyPr>
          <a:lstStyle/>
          <a:p>
            <a:pPr marL="0" indent="0">
              <a:buNone/>
            </a:pPr>
            <a:r>
              <a:rPr lang="en-US" sz="3200" dirty="0">
                <a:solidFill>
                  <a:srgbClr val="000000"/>
                </a:solidFill>
              </a:rPr>
              <a:t>Action Step #3: </a:t>
            </a:r>
            <a:r>
              <a:rPr lang="en-US" sz="3200" dirty="0" smtClean="0">
                <a:solidFill>
                  <a:srgbClr val="000000"/>
                </a:solidFill>
              </a:rPr>
              <a:t>Cross out</a:t>
            </a:r>
            <a:r>
              <a:rPr lang="en-US" sz="3200" dirty="0" smtClean="0">
                <a:solidFill>
                  <a:srgbClr val="000000"/>
                </a:solidFill>
              </a:rPr>
              <a:t> </a:t>
            </a:r>
            <a:r>
              <a:rPr lang="en-US" sz="3200" dirty="0">
                <a:solidFill>
                  <a:srgbClr val="000000"/>
                </a:solidFill>
              </a:rPr>
              <a:t>the “bad” scenes. </a:t>
            </a:r>
          </a:p>
          <a:p>
            <a:pPr marL="401638" indent="-401638"/>
            <a:r>
              <a:rPr lang="en-US" sz="2800" dirty="0">
                <a:solidFill>
                  <a:srgbClr val="000000"/>
                </a:solidFill>
              </a:rPr>
              <a:t>What are bad scenes?</a:t>
            </a:r>
          </a:p>
          <a:p>
            <a:pPr marL="630238" lvl="1" indent="-401638"/>
            <a:r>
              <a:rPr lang="en-US" sz="2800" dirty="0" smtClean="0">
                <a:solidFill>
                  <a:srgbClr val="000000"/>
                </a:solidFill>
              </a:rPr>
              <a:t>They </a:t>
            </a:r>
            <a:r>
              <a:rPr lang="en-US" sz="2800" dirty="0">
                <a:solidFill>
                  <a:srgbClr val="000000"/>
                </a:solidFill>
              </a:rPr>
              <a:t>do not move the action forward</a:t>
            </a:r>
          </a:p>
          <a:p>
            <a:pPr marL="630238" lvl="1" indent="-401638"/>
            <a:r>
              <a:rPr lang="en-US" sz="2800" dirty="0">
                <a:solidFill>
                  <a:srgbClr val="000000"/>
                </a:solidFill>
              </a:rPr>
              <a:t>They are repetitive of other scenes.</a:t>
            </a:r>
          </a:p>
          <a:p>
            <a:pPr marL="630238" lvl="1" indent="-401638"/>
            <a:r>
              <a:rPr lang="en-US" sz="2800" dirty="0">
                <a:solidFill>
                  <a:srgbClr val="000000"/>
                </a:solidFill>
              </a:rPr>
              <a:t>They send the plot in the wrong direction</a:t>
            </a:r>
          </a:p>
          <a:p>
            <a:pPr marL="630238" lvl="1" indent="-401638"/>
            <a:r>
              <a:rPr lang="en-US" sz="2800" dirty="0">
                <a:solidFill>
                  <a:srgbClr val="000000"/>
                </a:solidFill>
              </a:rPr>
              <a:t>They cause you some anxiety, that nag at </a:t>
            </a:r>
            <a:r>
              <a:rPr lang="en-US" sz="2800" dirty="0" smtClean="0">
                <a:solidFill>
                  <a:srgbClr val="000000"/>
                </a:solidFill>
              </a:rPr>
              <a:t>you—the </a:t>
            </a:r>
            <a:r>
              <a:rPr lang="en-US" sz="2800" dirty="0">
                <a:solidFill>
                  <a:srgbClr val="000000"/>
                </a:solidFill>
              </a:rPr>
              <a:t>ones that you did not nail.</a:t>
            </a:r>
          </a:p>
          <a:p>
            <a:pPr marL="401638" indent="-401638"/>
            <a:endParaRPr lang="en-US" sz="2400" dirty="0">
              <a:solidFill>
                <a:srgbClr val="000000"/>
              </a:solidFill>
            </a:endParaRPr>
          </a:p>
          <a:p>
            <a:endParaRPr lang="en-US" sz="2400" dirty="0"/>
          </a:p>
        </p:txBody>
      </p:sp>
    </p:spTree>
    <p:extLst>
      <p:ext uri="{BB962C8B-B14F-4D97-AF65-F5344CB8AC3E}">
        <p14:creationId xmlns:p14="http://schemas.microsoft.com/office/powerpoint/2010/main" val="24256394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a:bodyPr>
          <a:lstStyle/>
          <a:p>
            <a:pPr marL="0" indent="0">
              <a:buNone/>
            </a:pPr>
            <a:r>
              <a:rPr lang="en-US" sz="3200" dirty="0" smtClean="0">
                <a:solidFill>
                  <a:srgbClr val="000000"/>
                </a:solidFill>
              </a:rPr>
              <a:t>Action </a:t>
            </a:r>
            <a:r>
              <a:rPr lang="en-US" sz="3200" dirty="0">
                <a:solidFill>
                  <a:srgbClr val="000000"/>
                </a:solidFill>
              </a:rPr>
              <a:t>Step </a:t>
            </a:r>
            <a:r>
              <a:rPr lang="en-US" sz="3200" dirty="0" smtClean="0">
                <a:solidFill>
                  <a:srgbClr val="000000"/>
                </a:solidFill>
              </a:rPr>
              <a:t>#4: </a:t>
            </a:r>
            <a:r>
              <a:rPr lang="en-US" sz="3200" dirty="0">
                <a:solidFill>
                  <a:srgbClr val="000000"/>
                </a:solidFill>
              </a:rPr>
              <a:t>Identify Your Key Scenes </a:t>
            </a:r>
            <a:endParaRPr lang="en-US" sz="2400" dirty="0">
              <a:solidFill>
                <a:srgbClr val="000000"/>
              </a:solidFill>
            </a:endParaRPr>
          </a:p>
          <a:p>
            <a:pPr marL="623888" indent="-623888"/>
            <a:r>
              <a:rPr lang="en-US" sz="3200" dirty="0">
                <a:solidFill>
                  <a:srgbClr val="000000"/>
                </a:solidFill>
              </a:rPr>
              <a:t>A key scene is a point of no return, marked by profound changes or the occurrence of major consequences.</a:t>
            </a:r>
          </a:p>
          <a:p>
            <a:pPr marL="401638" indent="-401638"/>
            <a:endParaRPr lang="en-US" sz="2400" dirty="0">
              <a:solidFill>
                <a:srgbClr val="000000"/>
              </a:solidFill>
            </a:endParaRPr>
          </a:p>
          <a:p>
            <a:endParaRPr lang="en-US" sz="2400" dirty="0">
              <a:solidFill>
                <a:srgbClr val="000000"/>
              </a:solidFill>
            </a:endParaRPr>
          </a:p>
        </p:txBody>
      </p:sp>
    </p:spTree>
    <p:extLst>
      <p:ext uri="{BB962C8B-B14F-4D97-AF65-F5344CB8AC3E}">
        <p14:creationId xmlns:p14="http://schemas.microsoft.com/office/powerpoint/2010/main" val="24256394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438727" y="1393546"/>
            <a:ext cx="8335818" cy="5327392"/>
          </a:xfrm>
        </p:spPr>
        <p:txBody>
          <a:bodyPr>
            <a:normAutofit fontScale="62500" lnSpcReduction="20000"/>
          </a:bodyPr>
          <a:lstStyle/>
          <a:p>
            <a:pPr marL="0" indent="0">
              <a:buNone/>
            </a:pPr>
            <a:r>
              <a:rPr lang="en-US" sz="3300" dirty="0">
                <a:solidFill>
                  <a:srgbClr val="000000"/>
                </a:solidFill>
              </a:rPr>
              <a:t>Key Scenes in Gone Girl:</a:t>
            </a:r>
          </a:p>
          <a:p>
            <a:pPr lvl="0"/>
            <a:r>
              <a:rPr lang="en-US" sz="3200" dirty="0">
                <a:solidFill>
                  <a:srgbClr val="000000"/>
                </a:solidFill>
              </a:rPr>
              <a:t>Nick comes home to find that his wife has gone missing.</a:t>
            </a:r>
          </a:p>
          <a:p>
            <a:pPr lvl="0"/>
            <a:r>
              <a:rPr lang="en-US" sz="3200" dirty="0">
                <a:solidFill>
                  <a:srgbClr val="000000"/>
                </a:solidFill>
              </a:rPr>
              <a:t>The investigators find Amy’s first </a:t>
            </a:r>
            <a:r>
              <a:rPr lang="en-US" sz="3200" dirty="0" smtClean="0">
                <a:solidFill>
                  <a:srgbClr val="000000"/>
                </a:solidFill>
              </a:rPr>
              <a:t>clue.</a:t>
            </a:r>
            <a:endParaRPr lang="en-US" sz="3200" dirty="0">
              <a:solidFill>
                <a:srgbClr val="000000"/>
              </a:solidFill>
            </a:endParaRPr>
          </a:p>
          <a:p>
            <a:pPr lvl="0"/>
            <a:r>
              <a:rPr lang="en-US" sz="3200" dirty="0">
                <a:solidFill>
                  <a:srgbClr val="000000"/>
                </a:solidFill>
              </a:rPr>
              <a:t>All signs are pointing to Nick being behind Amy’s disappearance. </a:t>
            </a:r>
          </a:p>
          <a:p>
            <a:pPr lvl="0"/>
            <a:r>
              <a:rPr lang="en-US" sz="3200" dirty="0">
                <a:solidFill>
                  <a:srgbClr val="000000"/>
                </a:solidFill>
              </a:rPr>
              <a:t>T</a:t>
            </a:r>
            <a:r>
              <a:rPr lang="en-US" sz="3200" dirty="0" smtClean="0">
                <a:solidFill>
                  <a:srgbClr val="000000"/>
                </a:solidFill>
              </a:rPr>
              <a:t>o </a:t>
            </a:r>
            <a:r>
              <a:rPr lang="en-US" sz="3200" dirty="0">
                <a:solidFill>
                  <a:srgbClr val="000000"/>
                </a:solidFill>
              </a:rPr>
              <a:t>improve Nick’s image with the public he gives a press </a:t>
            </a:r>
            <a:r>
              <a:rPr lang="en-US" sz="3200" dirty="0" smtClean="0">
                <a:solidFill>
                  <a:srgbClr val="000000"/>
                </a:solidFill>
              </a:rPr>
              <a:t>conference.</a:t>
            </a:r>
            <a:endParaRPr lang="en-US" sz="3200" dirty="0">
              <a:solidFill>
                <a:srgbClr val="000000"/>
              </a:solidFill>
            </a:endParaRPr>
          </a:p>
          <a:p>
            <a:pPr lvl="0"/>
            <a:r>
              <a:rPr lang="en-US" sz="3200" dirty="0">
                <a:solidFill>
                  <a:srgbClr val="000000"/>
                </a:solidFill>
              </a:rPr>
              <a:t>Nick realizes that Amy knew about his mistress</a:t>
            </a:r>
            <a:r>
              <a:rPr lang="en-US" sz="3200" dirty="0" smtClean="0">
                <a:solidFill>
                  <a:srgbClr val="000000"/>
                </a:solidFill>
              </a:rPr>
              <a:t>.</a:t>
            </a:r>
            <a:endParaRPr lang="en-US" sz="3200" dirty="0">
              <a:solidFill>
                <a:srgbClr val="000000"/>
              </a:solidFill>
            </a:endParaRPr>
          </a:p>
          <a:p>
            <a:pPr lvl="0"/>
            <a:r>
              <a:rPr lang="en-US" sz="3200" dirty="0">
                <a:solidFill>
                  <a:srgbClr val="000000"/>
                </a:solidFill>
              </a:rPr>
              <a:t>Amy comes home and tells lies about </a:t>
            </a:r>
            <a:r>
              <a:rPr lang="en-US" sz="3200" dirty="0" err="1">
                <a:solidFill>
                  <a:srgbClr val="000000"/>
                </a:solidFill>
              </a:rPr>
              <a:t>Desi</a:t>
            </a:r>
            <a:r>
              <a:rPr lang="en-US" sz="3200" dirty="0">
                <a:solidFill>
                  <a:srgbClr val="000000"/>
                </a:solidFill>
              </a:rPr>
              <a:t> kidnapping her</a:t>
            </a:r>
            <a:r>
              <a:rPr lang="en-US" sz="3200" dirty="0" smtClean="0">
                <a:solidFill>
                  <a:srgbClr val="000000"/>
                </a:solidFill>
              </a:rPr>
              <a:t>.</a:t>
            </a:r>
            <a:endParaRPr lang="en-US" sz="3200" dirty="0">
              <a:solidFill>
                <a:srgbClr val="000000"/>
              </a:solidFill>
            </a:endParaRPr>
          </a:p>
          <a:p>
            <a:pPr lvl="0"/>
            <a:r>
              <a:rPr lang="en-US" sz="3200" dirty="0">
                <a:solidFill>
                  <a:srgbClr val="000000"/>
                </a:solidFill>
              </a:rPr>
              <a:t>Nick confronts Amy with his final move. </a:t>
            </a:r>
            <a:endParaRPr lang="en-US" sz="3200" dirty="0" smtClean="0">
              <a:solidFill>
                <a:srgbClr val="000000"/>
              </a:solidFill>
            </a:endParaRPr>
          </a:p>
          <a:p>
            <a:pPr lvl="0"/>
            <a:r>
              <a:rPr lang="en-US" sz="3200" dirty="0" smtClean="0">
                <a:solidFill>
                  <a:srgbClr val="000000"/>
                </a:solidFill>
              </a:rPr>
              <a:t>Amy </a:t>
            </a:r>
            <a:r>
              <a:rPr lang="en-US" sz="3200" dirty="0">
                <a:solidFill>
                  <a:srgbClr val="000000"/>
                </a:solidFill>
              </a:rPr>
              <a:t>tells Nick that she’s </a:t>
            </a:r>
            <a:r>
              <a:rPr lang="en-US" sz="3200" dirty="0" smtClean="0">
                <a:solidFill>
                  <a:srgbClr val="000000"/>
                </a:solidFill>
              </a:rPr>
              <a:t>pregnant. </a:t>
            </a:r>
          </a:p>
          <a:p>
            <a:pPr lvl="0"/>
            <a:r>
              <a:rPr lang="en-US" sz="3200" dirty="0" smtClean="0">
                <a:solidFill>
                  <a:srgbClr val="000000"/>
                </a:solidFill>
              </a:rPr>
              <a:t>Nick </a:t>
            </a:r>
            <a:r>
              <a:rPr lang="en-US" sz="3200" dirty="0">
                <a:solidFill>
                  <a:srgbClr val="000000"/>
                </a:solidFill>
              </a:rPr>
              <a:t>commits to playing the part of the perfect </a:t>
            </a:r>
            <a:r>
              <a:rPr lang="en-US" sz="3200" dirty="0" smtClean="0">
                <a:solidFill>
                  <a:srgbClr val="000000"/>
                </a:solidFill>
              </a:rPr>
              <a:t>husband-for his child.</a:t>
            </a:r>
            <a:endParaRPr lang="en-US" sz="3200" dirty="0">
              <a:solidFill>
                <a:srgbClr val="000000"/>
              </a:solidFill>
            </a:endParaRPr>
          </a:p>
          <a:p>
            <a:endParaRPr lang="en-US" sz="2400" dirty="0">
              <a:solidFill>
                <a:srgbClr val="000000"/>
              </a:solidFill>
            </a:endParaRPr>
          </a:p>
        </p:txBody>
      </p:sp>
    </p:spTree>
    <p:extLst>
      <p:ext uri="{BB962C8B-B14F-4D97-AF65-F5344CB8AC3E}">
        <p14:creationId xmlns:p14="http://schemas.microsoft.com/office/powerpoint/2010/main" val="24256394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a:bodyPr>
          <a:lstStyle/>
          <a:p>
            <a:pPr marL="0" indent="0">
              <a:buNone/>
            </a:pPr>
            <a:r>
              <a:rPr lang="en-US" sz="2800" dirty="0">
                <a:solidFill>
                  <a:srgbClr val="000000"/>
                </a:solidFill>
              </a:rPr>
              <a:t>Action Step </a:t>
            </a:r>
            <a:r>
              <a:rPr lang="en-US" sz="2800" dirty="0" smtClean="0">
                <a:solidFill>
                  <a:srgbClr val="000000"/>
                </a:solidFill>
              </a:rPr>
              <a:t>#5: </a:t>
            </a:r>
            <a:r>
              <a:rPr lang="en-US" sz="2800" dirty="0">
                <a:solidFill>
                  <a:srgbClr val="000000"/>
                </a:solidFill>
              </a:rPr>
              <a:t>Identify and Name Your Series</a:t>
            </a:r>
          </a:p>
          <a:p>
            <a:pPr marL="400050" lvl="0" indent="-400050"/>
            <a:r>
              <a:rPr lang="en-US" sz="2400" dirty="0">
                <a:solidFill>
                  <a:srgbClr val="000000"/>
                </a:solidFill>
              </a:rPr>
              <a:t>A series is the repetition of a narrative element (such as a person, object, phrase or place) in such a way that it undergoes a clear evolution. </a:t>
            </a:r>
          </a:p>
          <a:p>
            <a:pPr marL="400050" lvl="0" indent="-400050"/>
            <a:r>
              <a:rPr lang="en-US" sz="2400" dirty="0" smtClean="0">
                <a:solidFill>
                  <a:srgbClr val="000000"/>
                </a:solidFill>
              </a:rPr>
              <a:t>It </a:t>
            </a:r>
            <a:r>
              <a:rPr lang="en-US" sz="2400" dirty="0">
                <a:solidFill>
                  <a:srgbClr val="000000"/>
                </a:solidFill>
              </a:rPr>
              <a:t>might be a character as he or she evolves, a relationship that has its ups and downs, or an object that becomes a symbol.</a:t>
            </a:r>
          </a:p>
          <a:p>
            <a:pPr marL="400050" lvl="0" indent="-400050"/>
            <a:r>
              <a:rPr lang="en-US" sz="2400" dirty="0">
                <a:solidFill>
                  <a:srgbClr val="000000"/>
                </a:solidFill>
              </a:rPr>
              <a:t>Begin a list of your series by identifying the major movements that exist within your key scenes.</a:t>
            </a:r>
          </a:p>
          <a:p>
            <a:pPr marL="401638" indent="-401638"/>
            <a:endParaRPr lang="en-US" sz="2400" dirty="0">
              <a:solidFill>
                <a:srgbClr val="000000"/>
              </a:solidFill>
            </a:endParaRPr>
          </a:p>
          <a:p>
            <a:endParaRPr lang="en-US" sz="2400" dirty="0">
              <a:solidFill>
                <a:srgbClr val="000000"/>
              </a:solidFill>
            </a:endParaRPr>
          </a:p>
        </p:txBody>
      </p:sp>
    </p:spTree>
    <p:extLst>
      <p:ext uri="{BB962C8B-B14F-4D97-AF65-F5344CB8AC3E}">
        <p14:creationId xmlns:p14="http://schemas.microsoft.com/office/powerpoint/2010/main" val="24256394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803637"/>
          </a:xfrm>
        </p:spPr>
        <p:txBody>
          <a:bodyPr/>
          <a:lstStyle/>
          <a:p>
            <a:r>
              <a:rPr lang="en-US" b="1" dirty="0"/>
              <a:t>Reboot Your </a:t>
            </a:r>
            <a:r>
              <a:rPr lang="en-US" b="1" dirty="0" smtClean="0"/>
              <a:t>Novel</a:t>
            </a:r>
            <a:endParaRPr lang="en-US" dirty="0"/>
          </a:p>
        </p:txBody>
      </p:sp>
      <p:sp>
        <p:nvSpPr>
          <p:cNvPr id="4" name="Content Placeholder 3"/>
          <p:cNvSpPr>
            <a:spLocks noGrp="1"/>
          </p:cNvSpPr>
          <p:nvPr>
            <p:ph idx="1"/>
          </p:nvPr>
        </p:nvSpPr>
        <p:spPr>
          <a:xfrm>
            <a:off x="819307" y="1506295"/>
            <a:ext cx="7689291" cy="4824074"/>
          </a:xfrm>
        </p:spPr>
        <p:txBody>
          <a:bodyPr>
            <a:noAutofit/>
          </a:bodyPr>
          <a:lstStyle/>
          <a:p>
            <a:pPr marL="0" indent="0">
              <a:spcBef>
                <a:spcPts val="600"/>
              </a:spcBef>
              <a:buNone/>
            </a:pPr>
            <a:r>
              <a:rPr lang="en-US" sz="3200" dirty="0">
                <a:solidFill>
                  <a:srgbClr val="000000"/>
                </a:solidFill>
              </a:rPr>
              <a:t>Series In Gone Girl:</a:t>
            </a:r>
          </a:p>
          <a:p>
            <a:pPr marL="347663" indent="-576263">
              <a:spcBef>
                <a:spcPts val="600"/>
              </a:spcBef>
            </a:pPr>
            <a:r>
              <a:rPr lang="en-US" sz="2400" dirty="0">
                <a:solidFill>
                  <a:srgbClr val="000000"/>
                </a:solidFill>
              </a:rPr>
              <a:t>Character Series:</a:t>
            </a:r>
          </a:p>
          <a:p>
            <a:pPr marL="1265238" lvl="6" indent="-576263"/>
            <a:r>
              <a:rPr lang="en-US" sz="2000" dirty="0" smtClean="0">
                <a:solidFill>
                  <a:srgbClr val="000000"/>
                </a:solidFill>
              </a:rPr>
              <a:t>Nick, Amy</a:t>
            </a:r>
            <a:endParaRPr lang="en-US" sz="2000" dirty="0">
              <a:solidFill>
                <a:srgbClr val="000000"/>
              </a:solidFill>
            </a:endParaRPr>
          </a:p>
          <a:p>
            <a:pPr marL="347663" indent="-576263">
              <a:spcBef>
                <a:spcPts val="600"/>
              </a:spcBef>
            </a:pPr>
            <a:r>
              <a:rPr lang="en-US" sz="2400" dirty="0">
                <a:solidFill>
                  <a:srgbClr val="000000"/>
                </a:solidFill>
              </a:rPr>
              <a:t>Idea Series</a:t>
            </a:r>
          </a:p>
          <a:p>
            <a:pPr marL="1265238" lvl="6" indent="-576263"/>
            <a:r>
              <a:rPr lang="en-US" sz="2000" dirty="0" smtClean="0">
                <a:solidFill>
                  <a:srgbClr val="000000"/>
                </a:solidFill>
              </a:rPr>
              <a:t>Marriage</a:t>
            </a:r>
            <a:endParaRPr lang="en-US" sz="2000" dirty="0">
              <a:solidFill>
                <a:srgbClr val="000000"/>
              </a:solidFill>
            </a:endParaRPr>
          </a:p>
          <a:p>
            <a:pPr marL="1265238" lvl="6" indent="-576263"/>
            <a:r>
              <a:rPr lang="en-US" sz="2000" dirty="0">
                <a:solidFill>
                  <a:srgbClr val="000000"/>
                </a:solidFill>
              </a:rPr>
              <a:t>Amy’s treasure hunt and </a:t>
            </a:r>
            <a:r>
              <a:rPr lang="en-US" sz="2000" dirty="0" smtClean="0">
                <a:solidFill>
                  <a:srgbClr val="000000"/>
                </a:solidFill>
              </a:rPr>
              <a:t>clues</a:t>
            </a:r>
            <a:endParaRPr lang="en-US" sz="2000" dirty="0">
              <a:solidFill>
                <a:srgbClr val="000000"/>
              </a:solidFill>
            </a:endParaRPr>
          </a:p>
          <a:p>
            <a:pPr marL="347663" indent="-576263">
              <a:spcBef>
                <a:spcPts val="600"/>
              </a:spcBef>
            </a:pPr>
            <a:r>
              <a:rPr lang="en-US" sz="2400" dirty="0">
                <a:solidFill>
                  <a:srgbClr val="000000"/>
                </a:solidFill>
              </a:rPr>
              <a:t>Symbol Series</a:t>
            </a:r>
          </a:p>
          <a:p>
            <a:pPr marL="1265238" lvl="6" indent="-576263"/>
            <a:r>
              <a:rPr lang="en-US" sz="2000" dirty="0">
                <a:solidFill>
                  <a:srgbClr val="000000"/>
                </a:solidFill>
              </a:rPr>
              <a:t>Amy’s </a:t>
            </a:r>
            <a:r>
              <a:rPr lang="en-US" sz="2000" dirty="0" smtClean="0">
                <a:solidFill>
                  <a:srgbClr val="000000"/>
                </a:solidFill>
              </a:rPr>
              <a:t>Diary</a:t>
            </a:r>
            <a:endParaRPr lang="en-US" sz="2000" dirty="0">
              <a:solidFill>
                <a:srgbClr val="000000"/>
              </a:solidFill>
            </a:endParaRPr>
          </a:p>
          <a:p>
            <a:pPr marL="1265238" lvl="6" indent="-576263"/>
            <a:r>
              <a:rPr lang="en-US" sz="2000" dirty="0">
                <a:solidFill>
                  <a:srgbClr val="000000"/>
                </a:solidFill>
              </a:rPr>
              <a:t>Cuckoo Clock</a:t>
            </a:r>
            <a:r>
              <a:rPr lang="en-US" sz="2000" dirty="0" smtClean="0">
                <a:solidFill>
                  <a:srgbClr val="000000"/>
                </a:solidFill>
              </a:rPr>
              <a:t>:</a:t>
            </a:r>
            <a:endParaRPr lang="en-US" sz="2000" dirty="0">
              <a:solidFill>
                <a:srgbClr val="000000"/>
              </a:solidFill>
            </a:endParaRPr>
          </a:p>
          <a:p>
            <a:pPr marL="347663" indent="-576263">
              <a:spcBef>
                <a:spcPts val="600"/>
              </a:spcBef>
            </a:pPr>
            <a:r>
              <a:rPr lang="en-US" sz="2400" dirty="0" smtClean="0">
                <a:solidFill>
                  <a:srgbClr val="000000"/>
                </a:solidFill>
              </a:rPr>
              <a:t>Scenic </a:t>
            </a:r>
            <a:r>
              <a:rPr lang="en-US" sz="2400" dirty="0">
                <a:solidFill>
                  <a:srgbClr val="000000"/>
                </a:solidFill>
              </a:rPr>
              <a:t>or Place Series</a:t>
            </a:r>
          </a:p>
          <a:p>
            <a:pPr marL="1265238" lvl="6" indent="-576263"/>
            <a:r>
              <a:rPr lang="en-US" sz="2000" dirty="0">
                <a:solidFill>
                  <a:srgbClr val="000000"/>
                </a:solidFill>
              </a:rPr>
              <a:t>Mississippi </a:t>
            </a:r>
            <a:r>
              <a:rPr lang="en-US" sz="2000" dirty="0" smtClean="0">
                <a:solidFill>
                  <a:srgbClr val="000000"/>
                </a:solidFill>
              </a:rPr>
              <a:t>River</a:t>
            </a:r>
          </a:p>
        </p:txBody>
      </p:sp>
    </p:spTree>
    <p:extLst>
      <p:ext uri="{BB962C8B-B14F-4D97-AF65-F5344CB8AC3E}">
        <p14:creationId xmlns:p14="http://schemas.microsoft.com/office/powerpoint/2010/main" val="40697102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803637"/>
          </a:xfrm>
        </p:spPr>
        <p:txBody>
          <a:bodyPr/>
          <a:lstStyle/>
          <a:p>
            <a:r>
              <a:rPr lang="en-US" b="1" dirty="0"/>
              <a:t>Reboot Your </a:t>
            </a:r>
            <a:r>
              <a:rPr lang="en-US" b="1" dirty="0" smtClean="0"/>
              <a:t>Novel</a:t>
            </a:r>
            <a:endParaRPr lang="en-US" dirty="0"/>
          </a:p>
        </p:txBody>
      </p:sp>
      <p:sp>
        <p:nvSpPr>
          <p:cNvPr id="4" name="Content Placeholder 3"/>
          <p:cNvSpPr>
            <a:spLocks noGrp="1"/>
          </p:cNvSpPr>
          <p:nvPr>
            <p:ph idx="1"/>
          </p:nvPr>
        </p:nvSpPr>
        <p:spPr>
          <a:xfrm>
            <a:off x="819307" y="1506295"/>
            <a:ext cx="7689291" cy="4824074"/>
          </a:xfrm>
        </p:spPr>
        <p:txBody>
          <a:bodyPr>
            <a:noAutofit/>
          </a:bodyPr>
          <a:lstStyle/>
          <a:p>
            <a:pPr marL="0" indent="0">
              <a:spcBef>
                <a:spcPts val="600"/>
              </a:spcBef>
              <a:buNone/>
            </a:pPr>
            <a:r>
              <a:rPr lang="en-US" sz="3200" dirty="0" smtClean="0">
                <a:solidFill>
                  <a:srgbClr val="000000"/>
                </a:solidFill>
              </a:rPr>
              <a:t>The Implications of Series:</a:t>
            </a:r>
            <a:endParaRPr lang="en-US" sz="3200" dirty="0">
              <a:solidFill>
                <a:srgbClr val="000000"/>
              </a:solidFill>
            </a:endParaRPr>
          </a:p>
          <a:p>
            <a:pPr marL="508000" indent="-508000"/>
            <a:r>
              <a:rPr lang="en-US" sz="2400" dirty="0">
                <a:solidFill>
                  <a:srgbClr val="000000"/>
                </a:solidFill>
              </a:rPr>
              <a:t>How you handle your series will determine your readers’ forward progress and their level of commitment to your work. </a:t>
            </a:r>
            <a:endParaRPr lang="en-US" sz="2400" dirty="0" smtClean="0">
              <a:solidFill>
                <a:srgbClr val="000000"/>
              </a:solidFill>
            </a:endParaRPr>
          </a:p>
          <a:p>
            <a:pPr marL="508000" indent="-508000"/>
            <a:r>
              <a:rPr lang="en-US" sz="2400" dirty="0">
                <a:solidFill>
                  <a:srgbClr val="000000"/>
                </a:solidFill>
              </a:rPr>
              <a:t>Consider terms such as suspense, surprise, and shock. These are all ways an author withholds </a:t>
            </a:r>
            <a:r>
              <a:rPr lang="en-US" sz="2400" dirty="0" smtClean="0">
                <a:solidFill>
                  <a:srgbClr val="000000"/>
                </a:solidFill>
              </a:rPr>
              <a:t>information.</a:t>
            </a:r>
          </a:p>
          <a:p>
            <a:pPr marL="508000" indent="-508000"/>
            <a:r>
              <a:rPr lang="en-US" sz="2400" dirty="0" smtClean="0">
                <a:solidFill>
                  <a:srgbClr val="000000"/>
                </a:solidFill>
              </a:rPr>
              <a:t>In </a:t>
            </a:r>
            <a:r>
              <a:rPr lang="en-US" sz="2400" dirty="0" smtClean="0">
                <a:solidFill>
                  <a:srgbClr val="000000"/>
                </a:solidFill>
              </a:rPr>
              <a:t>the </a:t>
            </a:r>
            <a:r>
              <a:rPr lang="en-US" sz="2400" dirty="0">
                <a:solidFill>
                  <a:srgbClr val="000000"/>
                </a:solidFill>
              </a:rPr>
              <a:t>context of series we can examine how the technique of withholding information really operates.</a:t>
            </a:r>
          </a:p>
        </p:txBody>
      </p:sp>
    </p:spTree>
    <p:extLst>
      <p:ext uri="{BB962C8B-B14F-4D97-AF65-F5344CB8AC3E}">
        <p14:creationId xmlns:p14="http://schemas.microsoft.com/office/powerpoint/2010/main" val="22214338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803637"/>
          </a:xfrm>
        </p:spPr>
        <p:txBody>
          <a:bodyPr/>
          <a:lstStyle/>
          <a:p>
            <a:r>
              <a:rPr lang="en-US" b="1" dirty="0"/>
              <a:t>Reboot Your </a:t>
            </a:r>
            <a:r>
              <a:rPr lang="en-US" b="1" dirty="0" smtClean="0"/>
              <a:t>Novel</a:t>
            </a:r>
            <a:endParaRPr lang="en-US" dirty="0"/>
          </a:p>
        </p:txBody>
      </p:sp>
      <p:sp>
        <p:nvSpPr>
          <p:cNvPr id="4" name="Content Placeholder 3"/>
          <p:cNvSpPr>
            <a:spLocks noGrp="1"/>
          </p:cNvSpPr>
          <p:nvPr>
            <p:ph idx="1"/>
          </p:nvPr>
        </p:nvSpPr>
        <p:spPr>
          <a:xfrm>
            <a:off x="819307" y="1506295"/>
            <a:ext cx="7689291" cy="4824074"/>
          </a:xfrm>
        </p:spPr>
        <p:txBody>
          <a:bodyPr>
            <a:normAutofit/>
          </a:bodyPr>
          <a:lstStyle/>
          <a:p>
            <a:pPr marL="0" indent="0">
              <a:spcBef>
                <a:spcPts val="600"/>
              </a:spcBef>
              <a:buNone/>
            </a:pPr>
            <a:r>
              <a:rPr lang="en-US" sz="3200" dirty="0" smtClean="0">
                <a:solidFill>
                  <a:srgbClr val="000000"/>
                </a:solidFill>
              </a:rPr>
              <a:t>Iterations:</a:t>
            </a:r>
            <a:endParaRPr lang="en-US" sz="3200" dirty="0">
              <a:solidFill>
                <a:srgbClr val="000000"/>
              </a:solidFill>
            </a:endParaRPr>
          </a:p>
          <a:p>
            <a:pPr marL="406400" indent="-406400"/>
            <a:r>
              <a:rPr lang="en-US" sz="2400" dirty="0" smtClean="0">
                <a:solidFill>
                  <a:srgbClr val="000000"/>
                </a:solidFill>
              </a:rPr>
              <a:t>In </a:t>
            </a:r>
            <a:r>
              <a:rPr lang="en-US" sz="2400" dirty="0">
                <a:solidFill>
                  <a:srgbClr val="000000"/>
                </a:solidFill>
              </a:rPr>
              <a:t>suspense, there are regular iterations that withhold </a:t>
            </a:r>
            <a:r>
              <a:rPr lang="en-US" sz="2400" dirty="0" smtClean="0">
                <a:solidFill>
                  <a:srgbClr val="000000"/>
                </a:solidFill>
              </a:rPr>
              <a:t>information. The iterations are closer together.</a:t>
            </a:r>
          </a:p>
          <a:p>
            <a:pPr marL="406400" indent="-406400"/>
            <a:r>
              <a:rPr lang="en-US" sz="2400" dirty="0">
                <a:solidFill>
                  <a:srgbClr val="000000"/>
                </a:solidFill>
              </a:rPr>
              <a:t>I</a:t>
            </a:r>
            <a:r>
              <a:rPr lang="en-US" sz="2400" dirty="0" smtClean="0">
                <a:solidFill>
                  <a:srgbClr val="000000"/>
                </a:solidFill>
              </a:rPr>
              <a:t>n </a:t>
            </a:r>
            <a:r>
              <a:rPr lang="en-US" sz="2400" dirty="0">
                <a:solidFill>
                  <a:srgbClr val="000000"/>
                </a:solidFill>
              </a:rPr>
              <a:t>surprise, the gap between iterations gets </a:t>
            </a:r>
            <a:r>
              <a:rPr lang="en-US" sz="2400" dirty="0" smtClean="0">
                <a:solidFill>
                  <a:srgbClr val="000000"/>
                </a:solidFill>
              </a:rPr>
              <a:t>longer.</a:t>
            </a:r>
          </a:p>
          <a:p>
            <a:pPr marL="406400" indent="-406400"/>
            <a:r>
              <a:rPr lang="en-US" sz="2400" dirty="0">
                <a:solidFill>
                  <a:srgbClr val="000000"/>
                </a:solidFill>
              </a:rPr>
              <a:t>I</a:t>
            </a:r>
            <a:r>
              <a:rPr lang="en-US" sz="2400" dirty="0" smtClean="0">
                <a:solidFill>
                  <a:srgbClr val="000000"/>
                </a:solidFill>
              </a:rPr>
              <a:t>n </a:t>
            </a:r>
            <a:r>
              <a:rPr lang="en-US" sz="2400" dirty="0">
                <a:solidFill>
                  <a:srgbClr val="000000"/>
                </a:solidFill>
              </a:rPr>
              <a:t>shock, we never truly get the first iteration, only a hint at it</a:t>
            </a:r>
            <a:r>
              <a:rPr lang="en-US" sz="2400" dirty="0" smtClean="0">
                <a:solidFill>
                  <a:srgbClr val="000000"/>
                </a:solidFill>
              </a:rPr>
              <a:t>. There </a:t>
            </a:r>
            <a:r>
              <a:rPr lang="en-US" sz="2400" dirty="0">
                <a:solidFill>
                  <a:srgbClr val="000000"/>
                </a:solidFill>
              </a:rPr>
              <a:t>is barely </a:t>
            </a:r>
            <a:r>
              <a:rPr lang="en-US" sz="2400" dirty="0" smtClean="0">
                <a:solidFill>
                  <a:srgbClr val="000000"/>
                </a:solidFill>
              </a:rPr>
              <a:t>one iteration </a:t>
            </a:r>
            <a:r>
              <a:rPr lang="en-US" sz="2400" dirty="0">
                <a:solidFill>
                  <a:srgbClr val="000000"/>
                </a:solidFill>
              </a:rPr>
              <a:t>before a disclosure takes </a:t>
            </a:r>
            <a:r>
              <a:rPr lang="en-US" sz="2400" dirty="0" smtClean="0">
                <a:solidFill>
                  <a:srgbClr val="000000"/>
                </a:solidFill>
              </a:rPr>
              <a:t>place.</a:t>
            </a:r>
            <a:endParaRPr lang="en-US" sz="2400" dirty="0">
              <a:solidFill>
                <a:srgbClr val="000000"/>
              </a:solidFill>
            </a:endParaRPr>
          </a:p>
        </p:txBody>
      </p:sp>
    </p:spTree>
    <p:extLst>
      <p:ext uri="{BB962C8B-B14F-4D97-AF65-F5344CB8AC3E}">
        <p14:creationId xmlns:p14="http://schemas.microsoft.com/office/powerpoint/2010/main" val="40460212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a:bodyPr>
          <a:lstStyle/>
          <a:p>
            <a:pPr marL="0" indent="0">
              <a:buNone/>
            </a:pPr>
            <a:r>
              <a:rPr lang="en-US" sz="3200" dirty="0">
                <a:solidFill>
                  <a:srgbClr val="000000"/>
                </a:solidFill>
              </a:rPr>
              <a:t>Action Step </a:t>
            </a:r>
            <a:r>
              <a:rPr lang="en-US" sz="3200" dirty="0" smtClean="0">
                <a:solidFill>
                  <a:srgbClr val="000000"/>
                </a:solidFill>
              </a:rPr>
              <a:t>#6: </a:t>
            </a:r>
            <a:r>
              <a:rPr lang="en-US" sz="3200" dirty="0">
                <a:solidFill>
                  <a:srgbClr val="000000"/>
                </a:solidFill>
              </a:rPr>
              <a:t>Write a Sentence that Describes Each Series </a:t>
            </a:r>
            <a:endParaRPr lang="en-US" sz="3200" dirty="0" smtClean="0">
              <a:solidFill>
                <a:srgbClr val="000000"/>
              </a:solidFill>
            </a:endParaRPr>
          </a:p>
          <a:p>
            <a:pPr marL="576263" indent="-576263"/>
            <a:r>
              <a:rPr lang="en-US" sz="3200" dirty="0" smtClean="0">
                <a:solidFill>
                  <a:srgbClr val="000000"/>
                </a:solidFill>
              </a:rPr>
              <a:t>Describe each of your series in one sentence that shows both its identity and the change it undergoes. </a:t>
            </a:r>
          </a:p>
          <a:p>
            <a:pPr marL="576263" indent="-576263"/>
            <a:r>
              <a:rPr lang="en-US" sz="3200" dirty="0" smtClean="0">
                <a:solidFill>
                  <a:srgbClr val="000000"/>
                </a:solidFill>
              </a:rPr>
              <a:t>If a series does not undergo a change, notice that as well! </a:t>
            </a:r>
          </a:p>
          <a:p>
            <a:pPr marL="401638" indent="-401638"/>
            <a:endParaRPr lang="en-US" sz="2400" dirty="0">
              <a:solidFill>
                <a:srgbClr val="000000"/>
              </a:solidFill>
            </a:endParaRPr>
          </a:p>
          <a:p>
            <a:endParaRPr lang="en-US" sz="2400" dirty="0">
              <a:solidFill>
                <a:srgbClr val="000000"/>
              </a:solidFill>
            </a:endParaRPr>
          </a:p>
        </p:txBody>
      </p:sp>
    </p:spTree>
    <p:extLst>
      <p:ext uri="{BB962C8B-B14F-4D97-AF65-F5344CB8AC3E}">
        <p14:creationId xmlns:p14="http://schemas.microsoft.com/office/powerpoint/2010/main" val="26006190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a:bodyPr>
          <a:lstStyle/>
          <a:p>
            <a:pPr marL="0" indent="0">
              <a:buNone/>
            </a:pPr>
            <a:r>
              <a:rPr lang="en-US" sz="3600" dirty="0">
                <a:solidFill>
                  <a:srgbClr val="000000"/>
                </a:solidFill>
              </a:rPr>
              <a:t>Action Step </a:t>
            </a:r>
            <a:r>
              <a:rPr lang="en-US" sz="3600" dirty="0" smtClean="0">
                <a:solidFill>
                  <a:srgbClr val="000000"/>
                </a:solidFill>
              </a:rPr>
              <a:t>#</a:t>
            </a:r>
            <a:r>
              <a:rPr lang="en-US" sz="3600" dirty="0">
                <a:solidFill>
                  <a:srgbClr val="000000"/>
                </a:solidFill>
              </a:rPr>
              <a:t>7</a:t>
            </a:r>
            <a:r>
              <a:rPr lang="en-US" sz="3600" dirty="0" smtClean="0">
                <a:solidFill>
                  <a:srgbClr val="000000"/>
                </a:solidFill>
              </a:rPr>
              <a:t>: </a:t>
            </a:r>
            <a:r>
              <a:rPr lang="en-US" sz="3600" dirty="0">
                <a:solidFill>
                  <a:srgbClr val="000000"/>
                </a:solidFill>
              </a:rPr>
              <a:t>Put Your Series Sentences  in Order of </a:t>
            </a:r>
            <a:r>
              <a:rPr lang="en-US" sz="3600" dirty="0" smtClean="0">
                <a:solidFill>
                  <a:srgbClr val="000000"/>
                </a:solidFill>
              </a:rPr>
              <a:t>Importance</a:t>
            </a:r>
            <a:endParaRPr lang="en-US" sz="3600" dirty="0">
              <a:solidFill>
                <a:srgbClr val="000000"/>
              </a:solidFill>
            </a:endParaRPr>
          </a:p>
        </p:txBody>
      </p:sp>
    </p:spTree>
    <p:extLst>
      <p:ext uri="{BB962C8B-B14F-4D97-AF65-F5344CB8AC3E}">
        <p14:creationId xmlns:p14="http://schemas.microsoft.com/office/powerpoint/2010/main" val="26006190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a:bodyPr>
          <a:lstStyle/>
          <a:p>
            <a:pPr marL="0" indent="0">
              <a:buNone/>
            </a:pPr>
            <a:r>
              <a:rPr lang="en-US" sz="3200" dirty="0">
                <a:solidFill>
                  <a:srgbClr val="000000"/>
                </a:solidFill>
              </a:rPr>
              <a:t>Action Step </a:t>
            </a:r>
            <a:r>
              <a:rPr lang="en-US" sz="3200" dirty="0" smtClean="0">
                <a:solidFill>
                  <a:srgbClr val="000000"/>
                </a:solidFill>
              </a:rPr>
              <a:t>#</a:t>
            </a:r>
            <a:r>
              <a:rPr lang="en-US" sz="3200" dirty="0">
                <a:solidFill>
                  <a:srgbClr val="000000"/>
                </a:solidFill>
              </a:rPr>
              <a:t>8</a:t>
            </a:r>
            <a:r>
              <a:rPr lang="en-US" sz="3200" dirty="0" smtClean="0">
                <a:solidFill>
                  <a:srgbClr val="000000"/>
                </a:solidFill>
              </a:rPr>
              <a:t>: </a:t>
            </a:r>
            <a:r>
              <a:rPr lang="en-US" sz="3200" dirty="0">
                <a:solidFill>
                  <a:srgbClr val="000000"/>
                </a:solidFill>
              </a:rPr>
              <a:t>Arriving at Your </a:t>
            </a:r>
            <a:r>
              <a:rPr lang="en-US" sz="3200" dirty="0" smtClean="0">
                <a:solidFill>
                  <a:srgbClr val="000000"/>
                </a:solidFill>
              </a:rPr>
              <a:t>Theme</a:t>
            </a:r>
            <a:endParaRPr lang="en-US" sz="3200" dirty="0">
              <a:solidFill>
                <a:srgbClr val="000000"/>
              </a:solidFill>
            </a:endParaRPr>
          </a:p>
          <a:p>
            <a:pPr marL="693738" indent="-693738"/>
            <a:r>
              <a:rPr lang="en-US" sz="3200" dirty="0">
                <a:solidFill>
                  <a:srgbClr val="000000"/>
                </a:solidFill>
              </a:rPr>
              <a:t>Distill your many series sentences into four, focusing on the largest series and their </a:t>
            </a:r>
            <a:r>
              <a:rPr lang="en-US" sz="3200" dirty="0" smtClean="0">
                <a:solidFill>
                  <a:srgbClr val="000000"/>
                </a:solidFill>
              </a:rPr>
              <a:t>interactions.</a:t>
            </a:r>
          </a:p>
          <a:p>
            <a:pPr marL="693738" indent="-693738"/>
            <a:r>
              <a:rPr lang="en-US" sz="3200" dirty="0" smtClean="0">
                <a:solidFill>
                  <a:srgbClr val="000000"/>
                </a:solidFill>
              </a:rPr>
              <a:t>Continue </a:t>
            </a:r>
            <a:r>
              <a:rPr lang="en-US" sz="3200" dirty="0">
                <a:solidFill>
                  <a:srgbClr val="000000"/>
                </a:solidFill>
              </a:rPr>
              <a:t>to combine elements until this statement is two sentences, and then only one: This is your theme. </a:t>
            </a:r>
          </a:p>
          <a:p>
            <a:endParaRPr lang="en-US" sz="2400" dirty="0">
              <a:solidFill>
                <a:srgbClr val="000000"/>
              </a:solidFill>
            </a:endParaRPr>
          </a:p>
        </p:txBody>
      </p:sp>
    </p:spTree>
    <p:extLst>
      <p:ext uri="{BB962C8B-B14F-4D97-AF65-F5344CB8AC3E}">
        <p14:creationId xmlns:p14="http://schemas.microsoft.com/office/powerpoint/2010/main" val="28981758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a:bodyPr>
          <a:lstStyle/>
          <a:p>
            <a:pPr marL="0" indent="0">
              <a:buNone/>
            </a:pPr>
            <a:r>
              <a:rPr lang="en-US" sz="3200" dirty="0">
                <a:solidFill>
                  <a:srgbClr val="000000"/>
                </a:solidFill>
              </a:rPr>
              <a:t>To discover your theme, write the essence of your story:</a:t>
            </a:r>
          </a:p>
          <a:p>
            <a:pPr marL="693738" indent="-693738"/>
            <a:r>
              <a:rPr lang="en-US" sz="3200" dirty="0">
                <a:solidFill>
                  <a:srgbClr val="000000"/>
                </a:solidFill>
              </a:rPr>
              <a:t>in four sentences, “the elevator pitch.</a:t>
            </a:r>
            <a:r>
              <a:rPr lang="en-US" sz="3200" dirty="0" smtClean="0">
                <a:solidFill>
                  <a:srgbClr val="000000"/>
                </a:solidFill>
              </a:rPr>
              <a:t>”</a:t>
            </a:r>
            <a:endParaRPr lang="en-US" sz="3200" dirty="0">
              <a:solidFill>
                <a:srgbClr val="000000"/>
              </a:solidFill>
            </a:endParaRPr>
          </a:p>
          <a:p>
            <a:pPr marL="693738" indent="-693738"/>
            <a:r>
              <a:rPr lang="en-US" sz="3200" dirty="0">
                <a:solidFill>
                  <a:srgbClr val="000000"/>
                </a:solidFill>
              </a:rPr>
              <a:t>in two sentences</a:t>
            </a:r>
          </a:p>
          <a:p>
            <a:pPr marL="693738" indent="-693738"/>
            <a:r>
              <a:rPr lang="en-US" sz="3200" dirty="0">
                <a:solidFill>
                  <a:srgbClr val="000000"/>
                </a:solidFill>
              </a:rPr>
              <a:t>in one sentence.</a:t>
            </a:r>
          </a:p>
        </p:txBody>
      </p:sp>
    </p:spTree>
    <p:extLst>
      <p:ext uri="{BB962C8B-B14F-4D97-AF65-F5344CB8AC3E}">
        <p14:creationId xmlns:p14="http://schemas.microsoft.com/office/powerpoint/2010/main" val="15921573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lnSpcReduction="10000"/>
          </a:bodyPr>
          <a:lstStyle/>
          <a:p>
            <a:pPr marL="0" indent="0">
              <a:buNone/>
            </a:pPr>
            <a:r>
              <a:rPr lang="en-US" sz="3200" dirty="0" smtClean="0">
                <a:solidFill>
                  <a:srgbClr val="000000"/>
                </a:solidFill>
              </a:rPr>
              <a:t>Gone Girl in 4 </a:t>
            </a:r>
            <a:r>
              <a:rPr lang="en-US" sz="3200" dirty="0">
                <a:solidFill>
                  <a:srgbClr val="000000"/>
                </a:solidFill>
              </a:rPr>
              <a:t>sentences: </a:t>
            </a:r>
            <a:endParaRPr lang="en-US" sz="3200" dirty="0" smtClean="0">
              <a:solidFill>
                <a:srgbClr val="000000"/>
              </a:solidFill>
            </a:endParaRPr>
          </a:p>
          <a:p>
            <a:pPr marL="576263" indent="-576263"/>
            <a:r>
              <a:rPr lang="en-US" sz="3200" dirty="0" smtClean="0">
                <a:solidFill>
                  <a:srgbClr val="000000"/>
                </a:solidFill>
              </a:rPr>
              <a:t>Dick </a:t>
            </a:r>
            <a:r>
              <a:rPr lang="en-US" sz="3200" dirty="0">
                <a:solidFill>
                  <a:srgbClr val="000000"/>
                </a:solidFill>
              </a:rPr>
              <a:t>Dunne had reports that his wife Amy has gone missing. Under pressure from police and media frenzy, Nick’s portrayal of a blissful union begins to crumble. Soon his lies, deceits and strange behavior have everyone asking the same question: Did Nick Dunne kill his wife?</a:t>
            </a:r>
          </a:p>
        </p:txBody>
      </p:sp>
    </p:spTree>
    <p:extLst>
      <p:ext uri="{BB962C8B-B14F-4D97-AF65-F5344CB8AC3E}">
        <p14:creationId xmlns:p14="http://schemas.microsoft.com/office/powerpoint/2010/main" val="38728494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fontScale="92500" lnSpcReduction="10000"/>
          </a:bodyPr>
          <a:lstStyle/>
          <a:p>
            <a:pPr marL="0" indent="0">
              <a:buNone/>
            </a:pPr>
            <a:r>
              <a:rPr lang="en-US" sz="3200" dirty="0" smtClean="0">
                <a:solidFill>
                  <a:srgbClr val="000000"/>
                </a:solidFill>
              </a:rPr>
              <a:t>Gone Girl in 1 sentence: </a:t>
            </a:r>
          </a:p>
          <a:p>
            <a:pPr marL="576263" indent="-576263"/>
            <a:r>
              <a:rPr lang="en-US" sz="3200" dirty="0">
                <a:solidFill>
                  <a:srgbClr val="000000"/>
                </a:solidFill>
              </a:rPr>
              <a:t>When Dick Dunne’s wife Amy disappears, he fights the legal system and media frenzy to clear his name</a:t>
            </a:r>
            <a:r>
              <a:rPr lang="en-US" sz="3200" dirty="0" smtClean="0">
                <a:solidFill>
                  <a:srgbClr val="000000"/>
                </a:solidFill>
              </a:rPr>
              <a:t>.</a:t>
            </a:r>
          </a:p>
          <a:p>
            <a:pPr marL="576263" indent="-576263"/>
            <a:r>
              <a:rPr lang="en-US" sz="3200" dirty="0">
                <a:solidFill>
                  <a:srgbClr val="000000"/>
                </a:solidFill>
              </a:rPr>
              <a:t>Hook: Marriage can be a real </a:t>
            </a:r>
            <a:r>
              <a:rPr lang="en-US" sz="3200" dirty="0" smtClean="0">
                <a:solidFill>
                  <a:srgbClr val="000000"/>
                </a:solidFill>
              </a:rPr>
              <a:t>killer</a:t>
            </a:r>
            <a:endParaRPr lang="en-US" sz="3200" dirty="0">
              <a:solidFill>
                <a:srgbClr val="000000"/>
              </a:solidFill>
            </a:endParaRPr>
          </a:p>
          <a:p>
            <a:pPr marL="576263" indent="-576263"/>
            <a:r>
              <a:rPr lang="en-US" sz="3200" dirty="0">
                <a:solidFill>
                  <a:srgbClr val="000000"/>
                </a:solidFill>
              </a:rPr>
              <a:t>Theme: Marriage is a long con job. During courtship people put on a good front. Later on people see the real deal.</a:t>
            </a:r>
          </a:p>
          <a:p>
            <a:pPr marL="576263" indent="-576263"/>
            <a:endParaRPr lang="en-US" sz="3200" dirty="0">
              <a:solidFill>
                <a:srgbClr val="000000"/>
              </a:solidFill>
            </a:endParaRPr>
          </a:p>
        </p:txBody>
      </p:sp>
    </p:spTree>
    <p:extLst>
      <p:ext uri="{BB962C8B-B14F-4D97-AF65-F5344CB8AC3E}">
        <p14:creationId xmlns:p14="http://schemas.microsoft.com/office/powerpoint/2010/main" val="2401957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a:bodyPr>
          <a:lstStyle/>
          <a:p>
            <a:pPr marL="0" indent="0">
              <a:buNone/>
            </a:pPr>
            <a:r>
              <a:rPr lang="en-US" sz="3200" dirty="0">
                <a:solidFill>
                  <a:srgbClr val="000000"/>
                </a:solidFill>
              </a:rPr>
              <a:t>Action Step </a:t>
            </a:r>
            <a:r>
              <a:rPr lang="en-US" sz="3200" dirty="0" smtClean="0">
                <a:solidFill>
                  <a:srgbClr val="000000"/>
                </a:solidFill>
              </a:rPr>
              <a:t>#</a:t>
            </a:r>
            <a:r>
              <a:rPr lang="en-US" sz="3200" dirty="0">
                <a:solidFill>
                  <a:srgbClr val="000000"/>
                </a:solidFill>
              </a:rPr>
              <a:t>9</a:t>
            </a:r>
            <a:r>
              <a:rPr lang="en-US" sz="3200" dirty="0" smtClean="0">
                <a:solidFill>
                  <a:srgbClr val="000000"/>
                </a:solidFill>
              </a:rPr>
              <a:t>: </a:t>
            </a:r>
            <a:r>
              <a:rPr lang="en-US" sz="3200" dirty="0">
                <a:solidFill>
                  <a:srgbClr val="000000"/>
                </a:solidFill>
              </a:rPr>
              <a:t>Accept Control </a:t>
            </a:r>
          </a:p>
          <a:p>
            <a:pPr marL="576263" indent="-576263"/>
            <a:r>
              <a:rPr lang="en-US" sz="3200" dirty="0">
                <a:solidFill>
                  <a:srgbClr val="000000"/>
                </a:solidFill>
              </a:rPr>
              <a:t>Examine your theme closely. Ask yourself: Is this the book I want to write.</a:t>
            </a:r>
          </a:p>
          <a:p>
            <a:endParaRPr lang="en-US" sz="2400" dirty="0">
              <a:solidFill>
                <a:srgbClr val="000000"/>
              </a:solidFill>
            </a:endParaRPr>
          </a:p>
        </p:txBody>
      </p:sp>
    </p:spTree>
    <p:extLst>
      <p:ext uri="{BB962C8B-B14F-4D97-AF65-F5344CB8AC3E}">
        <p14:creationId xmlns:p14="http://schemas.microsoft.com/office/powerpoint/2010/main" val="38492636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fontScale="55000" lnSpcReduction="20000"/>
          </a:bodyPr>
          <a:lstStyle/>
          <a:p>
            <a:pPr marL="0" indent="0">
              <a:buNone/>
            </a:pPr>
            <a:r>
              <a:rPr lang="en-US" sz="5100" dirty="0" smtClean="0">
                <a:solidFill>
                  <a:srgbClr val="000000"/>
                </a:solidFill>
              </a:rPr>
              <a:t>If not, ask yourself: </a:t>
            </a:r>
            <a:endParaRPr lang="en-US" sz="5100" dirty="0">
              <a:solidFill>
                <a:srgbClr val="000000"/>
              </a:solidFill>
            </a:endParaRPr>
          </a:p>
          <a:p>
            <a:pPr lvl="0"/>
            <a:r>
              <a:rPr lang="en-US" sz="3800" dirty="0">
                <a:solidFill>
                  <a:srgbClr val="000000"/>
                </a:solidFill>
              </a:rPr>
              <a:t>Do I have too many </a:t>
            </a:r>
            <a:r>
              <a:rPr lang="en-US" sz="3800" b="1" dirty="0">
                <a:solidFill>
                  <a:srgbClr val="000000"/>
                </a:solidFill>
              </a:rPr>
              <a:t>characters</a:t>
            </a:r>
            <a:r>
              <a:rPr lang="en-US" sz="3800" dirty="0">
                <a:solidFill>
                  <a:srgbClr val="000000"/>
                </a:solidFill>
              </a:rPr>
              <a:t>? Can they be combined?</a:t>
            </a:r>
          </a:p>
          <a:p>
            <a:pPr lvl="0"/>
            <a:r>
              <a:rPr lang="en-US" sz="3800" dirty="0">
                <a:solidFill>
                  <a:srgbClr val="000000"/>
                </a:solidFill>
              </a:rPr>
              <a:t>Are any of my </a:t>
            </a:r>
            <a:r>
              <a:rPr lang="en-US" sz="3800" b="1" dirty="0">
                <a:solidFill>
                  <a:srgbClr val="000000"/>
                </a:solidFill>
              </a:rPr>
              <a:t>scenes</a:t>
            </a:r>
            <a:r>
              <a:rPr lang="en-US" sz="3800" dirty="0">
                <a:solidFill>
                  <a:srgbClr val="000000"/>
                </a:solidFill>
              </a:rPr>
              <a:t> repetitive? Can they be combined? </a:t>
            </a:r>
          </a:p>
          <a:p>
            <a:pPr lvl="0"/>
            <a:r>
              <a:rPr lang="en-US" sz="3800" dirty="0">
                <a:solidFill>
                  <a:srgbClr val="000000"/>
                </a:solidFill>
              </a:rPr>
              <a:t>Can I refine what</a:t>
            </a:r>
            <a:r>
              <a:rPr lang="en-US" sz="3800" b="1" dirty="0">
                <a:solidFill>
                  <a:srgbClr val="000000"/>
                </a:solidFill>
              </a:rPr>
              <a:t> </a:t>
            </a:r>
            <a:r>
              <a:rPr lang="en-US" sz="3800" b="1" dirty="0" smtClean="0">
                <a:solidFill>
                  <a:srgbClr val="000000"/>
                </a:solidFill>
              </a:rPr>
              <a:t>idea</a:t>
            </a:r>
            <a:r>
              <a:rPr lang="en-US" sz="3800" dirty="0" smtClean="0">
                <a:solidFill>
                  <a:srgbClr val="000000"/>
                </a:solidFill>
              </a:rPr>
              <a:t> </a:t>
            </a:r>
            <a:r>
              <a:rPr lang="en-US" sz="3800" dirty="0">
                <a:solidFill>
                  <a:srgbClr val="000000"/>
                </a:solidFill>
              </a:rPr>
              <a:t>my book explores?</a:t>
            </a:r>
          </a:p>
          <a:p>
            <a:pPr lvl="0"/>
            <a:r>
              <a:rPr lang="en-US" sz="3800" dirty="0">
                <a:solidFill>
                  <a:srgbClr val="000000"/>
                </a:solidFill>
              </a:rPr>
              <a:t>If you can’t get a particular </a:t>
            </a:r>
            <a:r>
              <a:rPr lang="en-US" sz="3800" b="1" dirty="0">
                <a:solidFill>
                  <a:srgbClr val="000000"/>
                </a:solidFill>
              </a:rPr>
              <a:t>series</a:t>
            </a:r>
            <a:r>
              <a:rPr lang="en-US" sz="3800" dirty="0">
                <a:solidFill>
                  <a:srgbClr val="000000"/>
                </a:solidFill>
              </a:rPr>
              <a:t> to interact with the others, it may be time to cut it loose.</a:t>
            </a:r>
          </a:p>
          <a:p>
            <a:pPr lvl="0"/>
            <a:r>
              <a:rPr lang="en-US" sz="3800" dirty="0" smtClean="0">
                <a:solidFill>
                  <a:srgbClr val="000000"/>
                </a:solidFill>
              </a:rPr>
              <a:t>Do my series have so many twists </a:t>
            </a:r>
            <a:r>
              <a:rPr lang="en-US" sz="3800" dirty="0">
                <a:solidFill>
                  <a:srgbClr val="000000"/>
                </a:solidFill>
              </a:rPr>
              <a:t>and </a:t>
            </a:r>
            <a:r>
              <a:rPr lang="en-US" sz="3800" dirty="0" smtClean="0">
                <a:solidFill>
                  <a:srgbClr val="000000"/>
                </a:solidFill>
              </a:rPr>
              <a:t>turns that the story is hard to follow. </a:t>
            </a:r>
            <a:r>
              <a:rPr lang="en-US" sz="3800" dirty="0">
                <a:solidFill>
                  <a:srgbClr val="000000"/>
                </a:solidFill>
              </a:rPr>
              <a:t>Streamline each series so we can have some idea of where we’re going and that we’ve arrived?</a:t>
            </a:r>
          </a:p>
          <a:p>
            <a:pPr lvl="0"/>
            <a:r>
              <a:rPr lang="en-US" sz="3800" dirty="0" smtClean="0">
                <a:solidFill>
                  <a:srgbClr val="000000"/>
                </a:solidFill>
              </a:rPr>
              <a:t>Have I used too many time</a:t>
            </a:r>
            <a:r>
              <a:rPr lang="en-US" sz="3800" dirty="0">
                <a:solidFill>
                  <a:srgbClr val="000000"/>
                </a:solidFill>
              </a:rPr>
              <a:t>-</a:t>
            </a:r>
            <a:r>
              <a:rPr lang="en-US" sz="3800" dirty="0" smtClean="0">
                <a:solidFill>
                  <a:srgbClr val="000000"/>
                </a:solidFill>
              </a:rPr>
              <a:t>jumps?</a:t>
            </a:r>
            <a:endParaRPr lang="en-US" sz="3800" dirty="0">
              <a:solidFill>
                <a:srgbClr val="000000"/>
              </a:solidFill>
            </a:endParaRPr>
          </a:p>
        </p:txBody>
      </p:sp>
    </p:spTree>
    <p:extLst>
      <p:ext uri="{BB962C8B-B14F-4D97-AF65-F5344CB8AC3E}">
        <p14:creationId xmlns:p14="http://schemas.microsoft.com/office/powerpoint/2010/main" val="5712835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a:bodyPr>
          <a:lstStyle/>
          <a:p>
            <a:pPr marL="0" indent="0">
              <a:buNone/>
            </a:pPr>
            <a:r>
              <a:rPr lang="en-US" sz="3200" dirty="0"/>
              <a:t>Action Step #</a:t>
            </a:r>
            <a:r>
              <a:rPr lang="en-US" sz="3200" dirty="0" smtClean="0"/>
              <a:t>10: </a:t>
            </a:r>
            <a:r>
              <a:rPr lang="en-US" sz="3200" dirty="0"/>
              <a:t>Determine Your Central Series </a:t>
            </a:r>
            <a:endParaRPr lang="en-US" sz="3200" dirty="0" smtClean="0"/>
          </a:p>
          <a:p>
            <a:pPr marL="627063" indent="-627063"/>
            <a:r>
              <a:rPr lang="en-US" sz="3200" dirty="0" smtClean="0"/>
              <a:t>Choose a series that reflects the basic timeline of your work, one that your reader can identify and track.</a:t>
            </a:r>
          </a:p>
          <a:p>
            <a:endParaRPr lang="en-US" sz="2400" dirty="0">
              <a:solidFill>
                <a:srgbClr val="000000"/>
              </a:solidFill>
            </a:endParaRPr>
          </a:p>
        </p:txBody>
      </p:sp>
    </p:spTree>
    <p:extLst>
      <p:ext uri="{BB962C8B-B14F-4D97-AF65-F5344CB8AC3E}">
        <p14:creationId xmlns:p14="http://schemas.microsoft.com/office/powerpoint/2010/main" val="38170556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fontScale="70000" lnSpcReduction="20000"/>
          </a:bodyPr>
          <a:lstStyle/>
          <a:p>
            <a:pPr marL="0" indent="0">
              <a:buNone/>
            </a:pPr>
            <a:r>
              <a:rPr lang="en-US" sz="4000" dirty="0"/>
              <a:t>Action Step #</a:t>
            </a:r>
            <a:r>
              <a:rPr lang="en-US" sz="4000" dirty="0" smtClean="0"/>
              <a:t>11: </a:t>
            </a:r>
            <a:r>
              <a:rPr lang="en-US" sz="4000" dirty="0"/>
              <a:t>Chronological Order vs. Narrative Order </a:t>
            </a:r>
          </a:p>
          <a:p>
            <a:pPr marL="576263" indent="-576263"/>
            <a:r>
              <a:rPr lang="en-US" sz="3400" dirty="0"/>
              <a:t>Establish whether your central series will be presented in chronological order or narrative order. </a:t>
            </a:r>
            <a:endParaRPr lang="en-US" sz="3400" dirty="0" smtClean="0"/>
          </a:p>
          <a:p>
            <a:pPr marL="576263" indent="-576263"/>
            <a:r>
              <a:rPr lang="en-US" sz="3400" dirty="0" smtClean="0"/>
              <a:t>Make </a:t>
            </a:r>
            <a:r>
              <a:rPr lang="en-US" sz="3400" dirty="0"/>
              <a:t>this decision for each of your major series. </a:t>
            </a:r>
            <a:endParaRPr lang="en-US" sz="3400" dirty="0" smtClean="0"/>
          </a:p>
          <a:p>
            <a:pPr marL="576263" indent="-576263"/>
            <a:r>
              <a:rPr lang="en-US" sz="3400" dirty="0" smtClean="0"/>
              <a:t>Remember</a:t>
            </a:r>
            <a:r>
              <a:rPr lang="en-US" sz="3400" dirty="0"/>
              <a:t>: If your central series will be in narrative order, it may aid the reader to present many of your other series in chronological order</a:t>
            </a:r>
            <a:r>
              <a:rPr lang="en-US" sz="3400" dirty="0" smtClean="0"/>
              <a:t>.</a:t>
            </a:r>
          </a:p>
          <a:p>
            <a:pPr marL="576263" indent="-576263"/>
            <a:r>
              <a:rPr lang="en-US" sz="3400" dirty="0"/>
              <a:t>Keep flashbacks in proportion to the rest of the story</a:t>
            </a:r>
            <a:r>
              <a:rPr lang="en-US" sz="3400" dirty="0" smtClean="0"/>
              <a:t>.</a:t>
            </a:r>
            <a:endParaRPr lang="en-US" sz="3400" dirty="0"/>
          </a:p>
        </p:txBody>
      </p:sp>
    </p:spTree>
    <p:extLst>
      <p:ext uri="{BB962C8B-B14F-4D97-AF65-F5344CB8AC3E}">
        <p14:creationId xmlns:p14="http://schemas.microsoft.com/office/powerpoint/2010/main" val="3826373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a:bodyPr>
          <a:lstStyle/>
          <a:p>
            <a:pPr marL="508000" indent="-508000"/>
            <a:r>
              <a:rPr lang="en-US" sz="3200" dirty="0"/>
              <a:t>Begin at the </a:t>
            </a:r>
            <a:r>
              <a:rPr lang="en-US" sz="3200" dirty="0" smtClean="0"/>
              <a:t>Beginning</a:t>
            </a:r>
          </a:p>
          <a:p>
            <a:pPr marL="508000" indent="-508000"/>
            <a:r>
              <a:rPr lang="en-US" sz="3200" dirty="0"/>
              <a:t>Don’t underestimate the importance of the middle. </a:t>
            </a:r>
            <a:endParaRPr lang="en-US" sz="3200" dirty="0" smtClean="0"/>
          </a:p>
          <a:p>
            <a:pPr marL="508000" indent="-508000"/>
            <a:r>
              <a:rPr lang="en-US" sz="3200" dirty="0"/>
              <a:t>How Not to </a:t>
            </a:r>
            <a:r>
              <a:rPr lang="en-US" sz="3200" dirty="0" smtClean="0"/>
              <a:t>End</a:t>
            </a:r>
            <a:endParaRPr lang="en-US" sz="3200" dirty="0"/>
          </a:p>
          <a:p>
            <a:pPr marL="508000" indent="-508000"/>
            <a:r>
              <a:rPr lang="en-US" sz="3200" dirty="0"/>
              <a:t>Good </a:t>
            </a:r>
            <a:r>
              <a:rPr lang="en-US" sz="3200" dirty="0" smtClean="0"/>
              <a:t>Endings: Spirit</a:t>
            </a:r>
            <a:r>
              <a:rPr lang="en-US" sz="3200" dirty="0"/>
              <a:t>-of-fair-play </a:t>
            </a:r>
            <a:r>
              <a:rPr lang="en-US" sz="3200" dirty="0" smtClean="0"/>
              <a:t>ending</a:t>
            </a:r>
            <a:endParaRPr lang="en-US" sz="3200" dirty="0"/>
          </a:p>
        </p:txBody>
      </p:sp>
    </p:spTree>
    <p:extLst>
      <p:ext uri="{BB962C8B-B14F-4D97-AF65-F5344CB8AC3E}">
        <p14:creationId xmlns:p14="http://schemas.microsoft.com/office/powerpoint/2010/main" val="34461497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a:bodyPr>
          <a:lstStyle/>
          <a:p>
            <a:pPr marL="0" indent="0">
              <a:buNone/>
            </a:pPr>
            <a:r>
              <a:rPr lang="en-US" sz="4000" dirty="0"/>
              <a:t>Action Step #</a:t>
            </a:r>
            <a:r>
              <a:rPr lang="en-US" sz="4000" dirty="0" smtClean="0"/>
              <a:t>12: </a:t>
            </a:r>
            <a:r>
              <a:rPr lang="en-US" sz="4000" dirty="0"/>
              <a:t>Order Your Key </a:t>
            </a:r>
            <a:r>
              <a:rPr lang="en-US" sz="4000" dirty="0" smtClean="0"/>
              <a:t>Scenes</a:t>
            </a:r>
            <a:endParaRPr lang="en-US" sz="4000" dirty="0"/>
          </a:p>
          <a:p>
            <a:pPr marL="627063" indent="-627063"/>
            <a:r>
              <a:rPr lang="en-US" sz="4000" dirty="0"/>
              <a:t>Put your key scenes in the order in which you want to present your material.</a:t>
            </a:r>
          </a:p>
        </p:txBody>
      </p:sp>
    </p:spTree>
    <p:extLst>
      <p:ext uri="{BB962C8B-B14F-4D97-AF65-F5344CB8AC3E}">
        <p14:creationId xmlns:p14="http://schemas.microsoft.com/office/powerpoint/2010/main" val="19640792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fontScale="85000" lnSpcReduction="20000"/>
          </a:bodyPr>
          <a:lstStyle/>
          <a:p>
            <a:pPr marL="508000" indent="-508000"/>
            <a:r>
              <a:rPr lang="en-US" sz="4000" dirty="0"/>
              <a:t>There are some practical considerations for ordering key scenes in a way that will allow your series to inform each other at the right time</a:t>
            </a:r>
            <a:r>
              <a:rPr lang="en-US" sz="4000" dirty="0" smtClean="0"/>
              <a:t>.</a:t>
            </a:r>
            <a:endParaRPr lang="en-US" sz="4000" dirty="0"/>
          </a:p>
          <a:p>
            <a:pPr marL="965200" lvl="2" indent="-508000"/>
            <a:r>
              <a:rPr lang="en-US" sz="3800" dirty="0"/>
              <a:t>What needs to happen, and by when?</a:t>
            </a:r>
          </a:p>
          <a:p>
            <a:pPr marL="965200" lvl="2" indent="-508000"/>
            <a:r>
              <a:rPr lang="en-US" sz="3800" dirty="0"/>
              <a:t>What needs to have not happened yet?</a:t>
            </a:r>
          </a:p>
          <a:p>
            <a:pPr marL="965200" lvl="2" indent="-508000"/>
            <a:r>
              <a:rPr lang="en-US" sz="3800" dirty="0"/>
              <a:t>What needs to continue to happen?</a:t>
            </a:r>
          </a:p>
        </p:txBody>
      </p:sp>
    </p:spTree>
    <p:extLst>
      <p:ext uri="{BB962C8B-B14F-4D97-AF65-F5344CB8AC3E}">
        <p14:creationId xmlns:p14="http://schemas.microsoft.com/office/powerpoint/2010/main" val="4307209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fontScale="55000" lnSpcReduction="20000"/>
          </a:bodyPr>
          <a:lstStyle/>
          <a:p>
            <a:pPr marL="0" indent="0">
              <a:buNone/>
            </a:pPr>
            <a:r>
              <a:rPr lang="en-US" sz="4400" dirty="0"/>
              <a:t>Reasons to withhold information</a:t>
            </a:r>
            <a:r>
              <a:rPr lang="en-US" sz="4400" dirty="0" smtClean="0"/>
              <a:t>:</a:t>
            </a:r>
            <a:endParaRPr lang="en-US" sz="4400" dirty="0"/>
          </a:p>
          <a:p>
            <a:pPr marL="457200" lvl="0" indent="-457200"/>
            <a:r>
              <a:rPr lang="en-US" sz="3600" dirty="0"/>
              <a:t>Suspense: A series recurs regularly enough that we know we don’t know something; readers are aware that they are missing some critical piece of information.</a:t>
            </a:r>
          </a:p>
          <a:p>
            <a:pPr marL="457200" lvl="0" indent="-457200"/>
            <a:r>
              <a:rPr lang="en-US" sz="3600" dirty="0"/>
              <a:t>Surprise: A series occurs irregularly, so that we both remember the question and get the answer in the same moment.</a:t>
            </a:r>
          </a:p>
          <a:p>
            <a:pPr marL="457200" lvl="0" indent="-457200"/>
            <a:r>
              <a:rPr lang="en-US" sz="3600" dirty="0"/>
              <a:t>Shock: All but one iteration of a series are at least partially buried yet still clearly related to the narrative.</a:t>
            </a:r>
          </a:p>
          <a:p>
            <a:pPr marL="457200" lvl="0" indent="-457200"/>
            <a:r>
              <a:rPr lang="en-US" sz="3600" dirty="0"/>
              <a:t>Foreshadowing: A series is presented earlier in the narrative so that it is planted in the reader’s subconscious mind but can easily be swept from the reader’s conscious mind.</a:t>
            </a:r>
          </a:p>
        </p:txBody>
      </p:sp>
    </p:spTree>
    <p:extLst>
      <p:ext uri="{BB962C8B-B14F-4D97-AF65-F5344CB8AC3E}">
        <p14:creationId xmlns:p14="http://schemas.microsoft.com/office/powerpoint/2010/main" val="7662015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fontScale="62500" lnSpcReduction="20000"/>
          </a:bodyPr>
          <a:lstStyle/>
          <a:p>
            <a:pPr marL="0" indent="0">
              <a:buNone/>
            </a:pPr>
            <a:r>
              <a:rPr lang="en-US" sz="4000" b="1" dirty="0" smtClean="0"/>
              <a:t>Step </a:t>
            </a:r>
            <a:r>
              <a:rPr lang="en-US" sz="4000" b="1" dirty="0" smtClean="0"/>
              <a:t>#</a:t>
            </a:r>
            <a:r>
              <a:rPr lang="en-US" sz="4000" b="1" dirty="0" smtClean="0"/>
              <a:t>13</a:t>
            </a:r>
            <a:r>
              <a:rPr lang="en-US" sz="4000" b="1" dirty="0" smtClean="0"/>
              <a:t>: </a:t>
            </a:r>
            <a:r>
              <a:rPr lang="en-US" sz="4000" b="1" dirty="0" smtClean="0"/>
              <a:t>Make Sure that Your Links Make Sense</a:t>
            </a:r>
            <a:endParaRPr lang="en-US" sz="4000" dirty="0"/>
          </a:p>
          <a:p>
            <a:pPr marL="508000" indent="-508000"/>
            <a:r>
              <a:rPr lang="en-US" sz="4000" dirty="0" smtClean="0"/>
              <a:t>The </a:t>
            </a:r>
            <a:r>
              <a:rPr lang="en-US" sz="4000" dirty="0"/>
              <a:t>reader wants to </a:t>
            </a:r>
            <a:r>
              <a:rPr lang="en-US" sz="4000" dirty="0" smtClean="0"/>
              <a:t>suspend belief. </a:t>
            </a:r>
            <a:r>
              <a:rPr lang="en-US" sz="4000" dirty="0"/>
              <a:t>They will follow along with you…until you get them lost</a:t>
            </a:r>
            <a:r>
              <a:rPr lang="en-US" sz="4000" dirty="0" smtClean="0"/>
              <a:t>.</a:t>
            </a:r>
            <a:endParaRPr lang="en-US" sz="4000" dirty="0"/>
          </a:p>
          <a:p>
            <a:pPr marL="508000" indent="-508000"/>
            <a:r>
              <a:rPr lang="en-US" sz="4000" dirty="0"/>
              <a:t>The way to solve this is through links, because links establish logic. A weak link will cause your reader’s attention to wander or snap</a:t>
            </a:r>
            <a:r>
              <a:rPr lang="en-US" sz="4000" dirty="0" smtClean="0"/>
              <a:t>.</a:t>
            </a:r>
            <a:endParaRPr lang="en-US" sz="4000" dirty="0"/>
          </a:p>
          <a:p>
            <a:pPr marL="965200" lvl="2" indent="-508000"/>
            <a:r>
              <a:rPr lang="en-US" sz="3800" dirty="0"/>
              <a:t>The “Natural Cycle” Link: </a:t>
            </a:r>
          </a:p>
          <a:p>
            <a:pPr marL="965200" lvl="2" indent="-508000"/>
            <a:r>
              <a:rPr lang="en-US" sz="3800" dirty="0"/>
              <a:t> </a:t>
            </a:r>
            <a:r>
              <a:rPr lang="en-US" sz="3800" dirty="0" smtClean="0"/>
              <a:t>The </a:t>
            </a:r>
            <a:r>
              <a:rPr lang="en-US" sz="3800" dirty="0"/>
              <a:t>“Transportation” Link</a:t>
            </a:r>
            <a:r>
              <a:rPr lang="en-US" sz="3800" dirty="0" smtClean="0"/>
              <a:t>:</a:t>
            </a:r>
            <a:endParaRPr lang="en-US" sz="3800" dirty="0"/>
          </a:p>
          <a:p>
            <a:pPr marL="965200" lvl="2" indent="-508000"/>
            <a:r>
              <a:rPr lang="en-US" sz="3800" dirty="0" smtClean="0"/>
              <a:t>The </a:t>
            </a:r>
            <a:r>
              <a:rPr lang="en-US" sz="3800" dirty="0"/>
              <a:t>“Voice-Over” Link</a:t>
            </a:r>
            <a:r>
              <a:rPr lang="en-US" sz="3800" dirty="0" smtClean="0"/>
              <a:t>:</a:t>
            </a:r>
            <a:r>
              <a:rPr lang="en-US" sz="3800" dirty="0"/>
              <a:t> </a:t>
            </a:r>
          </a:p>
          <a:p>
            <a:pPr marL="965200" lvl="2" indent="-508000"/>
            <a:r>
              <a:rPr lang="en-US" sz="3800" dirty="0"/>
              <a:t>The “Representative Actions” Link</a:t>
            </a:r>
            <a:r>
              <a:rPr lang="en-US" sz="3800" dirty="0" smtClean="0"/>
              <a:t>.</a:t>
            </a:r>
            <a:endParaRPr lang="en-US" sz="3800" dirty="0"/>
          </a:p>
        </p:txBody>
      </p:sp>
    </p:spTree>
    <p:extLst>
      <p:ext uri="{BB962C8B-B14F-4D97-AF65-F5344CB8AC3E}">
        <p14:creationId xmlns:p14="http://schemas.microsoft.com/office/powerpoint/2010/main" val="1912494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a:bodyPr>
          <a:lstStyle/>
          <a:p>
            <a:pPr marL="0" indent="0">
              <a:buNone/>
            </a:pPr>
            <a:r>
              <a:rPr lang="en-US" sz="3600" dirty="0" smtClean="0">
                <a:solidFill>
                  <a:srgbClr val="000000"/>
                </a:solidFill>
              </a:rPr>
              <a:t>Action </a:t>
            </a:r>
            <a:r>
              <a:rPr lang="en-US" sz="3600" dirty="0">
                <a:solidFill>
                  <a:srgbClr val="000000"/>
                </a:solidFill>
              </a:rPr>
              <a:t>Step </a:t>
            </a:r>
            <a:r>
              <a:rPr lang="en-US" sz="3600" dirty="0" smtClean="0">
                <a:solidFill>
                  <a:srgbClr val="000000"/>
                </a:solidFill>
              </a:rPr>
              <a:t>#15: Write your new outline (or not)</a:t>
            </a:r>
          </a:p>
          <a:p>
            <a:pPr marL="504825" indent="-504825"/>
            <a:r>
              <a:rPr lang="en-US" sz="3200" dirty="0" smtClean="0">
                <a:solidFill>
                  <a:srgbClr val="000000"/>
                </a:solidFill>
              </a:rPr>
              <a:t>With the knowledge you’ve gained from this exercise come up with a coherent outline.</a:t>
            </a:r>
          </a:p>
          <a:p>
            <a:pPr marL="504825" indent="-504825"/>
            <a:r>
              <a:rPr lang="en-US" sz="3200" dirty="0" smtClean="0">
                <a:solidFill>
                  <a:srgbClr val="000000"/>
                </a:solidFill>
              </a:rPr>
              <a:t>…or dive right into the writing.</a:t>
            </a:r>
            <a:endParaRPr lang="en-US" sz="3800" dirty="0">
              <a:solidFill>
                <a:srgbClr val="000000"/>
              </a:solidFill>
            </a:endParaRPr>
          </a:p>
        </p:txBody>
      </p:sp>
    </p:spTree>
    <p:extLst>
      <p:ext uri="{BB962C8B-B14F-4D97-AF65-F5344CB8AC3E}">
        <p14:creationId xmlns:p14="http://schemas.microsoft.com/office/powerpoint/2010/main" val="36456343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769757"/>
          </a:xfrm>
        </p:spPr>
        <p:txBody>
          <a:bodyPr/>
          <a:lstStyle/>
          <a:p>
            <a:pPr lvl="0"/>
            <a:r>
              <a:rPr lang="en-US" b="1" dirty="0" smtClean="0"/>
              <a:t>Reboot Your Novel</a:t>
            </a:r>
            <a:r>
              <a:rPr lang="en-US" b="1" dirty="0"/>
              <a:t/>
            </a:r>
            <a:br>
              <a:rPr lang="en-US" b="1" dirty="0"/>
            </a:br>
            <a:endParaRPr lang="en-US" b="1" dirty="0"/>
          </a:p>
        </p:txBody>
      </p:sp>
      <p:sp>
        <p:nvSpPr>
          <p:cNvPr id="3" name="Content Placeholder 2"/>
          <p:cNvSpPr>
            <a:spLocks noGrp="1"/>
          </p:cNvSpPr>
          <p:nvPr>
            <p:ph idx="1"/>
          </p:nvPr>
        </p:nvSpPr>
        <p:spPr>
          <a:xfrm>
            <a:off x="819307" y="1550516"/>
            <a:ext cx="7556313" cy="4779853"/>
          </a:xfrm>
        </p:spPr>
        <p:txBody>
          <a:bodyPr>
            <a:normAutofit/>
          </a:bodyPr>
          <a:lstStyle/>
          <a:p>
            <a:pPr marL="0" indent="0">
              <a:buNone/>
            </a:pPr>
            <a:r>
              <a:rPr lang="en-US" sz="3600" dirty="0" smtClean="0">
                <a:solidFill>
                  <a:srgbClr val="000000"/>
                </a:solidFill>
              </a:rPr>
              <a:t>Action </a:t>
            </a:r>
            <a:r>
              <a:rPr lang="en-US" sz="3600" dirty="0">
                <a:solidFill>
                  <a:srgbClr val="000000"/>
                </a:solidFill>
              </a:rPr>
              <a:t>Step </a:t>
            </a:r>
            <a:r>
              <a:rPr lang="en-US" sz="3600" dirty="0" smtClean="0">
                <a:solidFill>
                  <a:srgbClr val="000000"/>
                </a:solidFill>
              </a:rPr>
              <a:t>#16: Write your Draft</a:t>
            </a:r>
          </a:p>
          <a:p>
            <a:pPr marL="504825" indent="-504825"/>
            <a:r>
              <a:rPr lang="en-US" sz="3200" dirty="0" smtClean="0">
                <a:solidFill>
                  <a:srgbClr val="000000"/>
                </a:solidFill>
              </a:rPr>
              <a:t>Keep the momentum going.</a:t>
            </a:r>
          </a:p>
          <a:p>
            <a:pPr marL="504825" indent="-504825"/>
            <a:r>
              <a:rPr lang="en-US" sz="3200" dirty="0" smtClean="0">
                <a:solidFill>
                  <a:srgbClr val="000000"/>
                </a:solidFill>
              </a:rPr>
              <a:t>Get into the writing while you’re still energized.</a:t>
            </a:r>
          </a:p>
          <a:p>
            <a:pPr marL="504825" indent="-504825"/>
            <a:r>
              <a:rPr lang="en-US" sz="3200" dirty="0" smtClean="0">
                <a:solidFill>
                  <a:srgbClr val="000000"/>
                </a:solidFill>
              </a:rPr>
              <a:t>Using your outline, write the draft as quickly as possible to maintain continuity.</a:t>
            </a:r>
            <a:endParaRPr lang="en-US" sz="3200" dirty="0">
              <a:solidFill>
                <a:srgbClr val="000000"/>
              </a:solidFill>
            </a:endParaRPr>
          </a:p>
          <a:p>
            <a:pPr marL="0" indent="0">
              <a:buNone/>
            </a:pPr>
            <a:endParaRPr lang="en-US" sz="3800" dirty="0">
              <a:solidFill>
                <a:srgbClr val="000000"/>
              </a:solidFill>
            </a:endParaRPr>
          </a:p>
        </p:txBody>
      </p:sp>
    </p:spTree>
    <p:extLst>
      <p:ext uri="{BB962C8B-B14F-4D97-AF65-F5344CB8AC3E}">
        <p14:creationId xmlns:p14="http://schemas.microsoft.com/office/powerpoint/2010/main" val="18660321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Review:</a:t>
            </a:r>
            <a:r>
              <a:rPr lang="en-US" dirty="0"/>
              <a:t/>
            </a:r>
            <a:br>
              <a:rPr lang="en-US" dirty="0"/>
            </a:br>
            <a:r>
              <a:rPr lang="en-US" dirty="0"/>
              <a:t/>
            </a:r>
            <a:br>
              <a:rPr lang="en-US" dirty="0"/>
            </a:br>
            <a:r>
              <a:rPr lang="en-US" dirty="0"/>
              <a:t/>
            </a:r>
            <a:br>
              <a:rPr lang="en-US" dirty="0"/>
            </a:br>
            <a:endParaRPr lang="en-US" dirty="0"/>
          </a:p>
        </p:txBody>
      </p:sp>
      <p:sp>
        <p:nvSpPr>
          <p:cNvPr id="4" name="Content Placeholder 3"/>
          <p:cNvSpPr>
            <a:spLocks noGrp="1"/>
          </p:cNvSpPr>
          <p:nvPr>
            <p:ph idx="1"/>
          </p:nvPr>
        </p:nvSpPr>
        <p:spPr>
          <a:xfrm>
            <a:off x="819307" y="1506295"/>
            <a:ext cx="7689291" cy="4824074"/>
          </a:xfrm>
        </p:spPr>
        <p:txBody>
          <a:bodyPr>
            <a:normAutofit fontScale="85000" lnSpcReduction="20000"/>
          </a:bodyPr>
          <a:lstStyle/>
          <a:p>
            <a:pPr marL="409575" indent="-409575"/>
            <a:r>
              <a:rPr lang="en-US" sz="3200" dirty="0"/>
              <a:t>Come up with a list of scenes that work.</a:t>
            </a:r>
          </a:p>
          <a:p>
            <a:pPr marL="409575" indent="-409575"/>
            <a:r>
              <a:rPr lang="en-US" sz="3200" dirty="0"/>
              <a:t>Identify key scenes</a:t>
            </a:r>
          </a:p>
          <a:p>
            <a:pPr marL="409575" indent="-409575"/>
            <a:r>
              <a:rPr lang="en-US" sz="3200" dirty="0"/>
              <a:t>Identify your series</a:t>
            </a:r>
          </a:p>
          <a:p>
            <a:pPr marL="409575" indent="-409575"/>
            <a:r>
              <a:rPr lang="en-US" sz="3200" dirty="0"/>
              <a:t>Identify your theme</a:t>
            </a:r>
          </a:p>
          <a:p>
            <a:pPr marL="409575" indent="-409575"/>
            <a:r>
              <a:rPr lang="en-US" sz="3200" dirty="0"/>
              <a:t>Decide if this is the book you want to write.</a:t>
            </a:r>
          </a:p>
          <a:p>
            <a:pPr marL="409575" indent="-409575"/>
            <a:r>
              <a:rPr lang="en-US" sz="3200" dirty="0"/>
              <a:t>Order your key scenes 24</a:t>
            </a:r>
          </a:p>
          <a:p>
            <a:pPr marL="409575" indent="-409575"/>
            <a:r>
              <a:rPr lang="en-US" sz="3200" dirty="0"/>
              <a:t>Examine how your scenes are linked</a:t>
            </a:r>
          </a:p>
          <a:p>
            <a:pPr marL="409575" indent="-409575"/>
            <a:r>
              <a:rPr lang="en-US" sz="3200" dirty="0" smtClean="0"/>
              <a:t>Unify</a:t>
            </a:r>
            <a:endParaRPr lang="en-US" sz="3200" dirty="0" smtClean="0">
              <a:solidFill>
                <a:srgbClr val="000000"/>
              </a:solidFill>
            </a:endParaRPr>
          </a:p>
        </p:txBody>
      </p:sp>
    </p:spTree>
    <p:extLst>
      <p:ext uri="{BB962C8B-B14F-4D97-AF65-F5344CB8AC3E}">
        <p14:creationId xmlns:p14="http://schemas.microsoft.com/office/powerpoint/2010/main" val="27858972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8442" y="-168443"/>
            <a:ext cx="9529010" cy="745957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6" name="Picture 2" descr="C:\Users\V096365\Desktop\Docs\questions.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874837" y="2562059"/>
            <a:ext cx="1676400" cy="209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2472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Cellar Door.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278488" y="2117547"/>
            <a:ext cx="1552599" cy="2244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24690" y="500230"/>
            <a:ext cx="8506396" cy="1153310"/>
          </a:xfrm>
        </p:spPr>
        <p:txBody>
          <a:bodyPr/>
          <a:lstStyle/>
          <a:p>
            <a:r>
              <a:rPr lang="en-US" sz="4000" b="1" dirty="0" smtClean="0"/>
              <a:t>Thank you!</a:t>
            </a:r>
            <a:r>
              <a:rPr lang="en-US" sz="4000" dirty="0"/>
              <a:t> </a:t>
            </a:r>
            <a:r>
              <a:rPr lang="en-US" sz="4000" dirty="0" smtClean="0"/>
              <a:t>           </a:t>
            </a:r>
            <a:r>
              <a:rPr lang="en-US" sz="4000" i="1" dirty="0" smtClean="0"/>
              <a:t>SallyBosco.com</a:t>
            </a:r>
            <a:r>
              <a:rPr lang="en-US" sz="4000" i="1" dirty="0"/>
              <a:t/>
            </a:r>
            <a:br>
              <a:rPr lang="en-US" sz="4000" i="1" dirty="0"/>
            </a:br>
            <a:r>
              <a:rPr lang="en-US" dirty="0"/>
              <a:t/>
            </a:r>
            <a:br>
              <a:rPr lang="en-US" dirty="0"/>
            </a:br>
            <a:endParaRPr lang="en-US" dirty="0"/>
          </a:p>
        </p:txBody>
      </p:sp>
      <p:pic>
        <p:nvPicPr>
          <p:cNvPr id="5" name="Picture 5" descr="Double_Crush_4 in.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795787" y="1460150"/>
            <a:ext cx="1751979" cy="2715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ShadowCat small.jp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049960" y="4072178"/>
            <a:ext cx="1723513" cy="2671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Death Divided.jp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35924" y="4066129"/>
            <a:ext cx="1723513" cy="2671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Cevins Deadly Sin 72dpi2in.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03501" y="1417609"/>
            <a:ext cx="1779426" cy="275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descr="WerecatChronicles72dpi2in.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134189" y="1460150"/>
            <a:ext cx="1723818" cy="275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descr="OneCraftManyGenres.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450745" y="4066130"/>
            <a:ext cx="1809011" cy="269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723055"/>
      </p:ext>
    </p:extLst>
  </p:cSld>
  <p:clrMapOvr>
    <a:masterClrMapping/>
  </p:clrMapOvr>
  <p:timing>
    <p:tnLst>
      <p:par>
        <p:cTn id="1" dur="indefinite" restart="never" nodeType="tmRoot"/>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8484</TotalTime>
  <Words>2118</Words>
  <Application>Microsoft Office PowerPoint</Application>
  <PresentationFormat>Custom</PresentationFormat>
  <Paragraphs>287</Paragraphs>
  <Slides>33</Slides>
  <Notes>33</Notes>
  <HiddenSlides>1</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Advantage</vt:lpstr>
      <vt:lpstr>Reboot Your Novel</vt:lpstr>
      <vt:lpstr>Reboot Your Novel </vt:lpstr>
      <vt:lpstr>Reboot Your Novel</vt:lpstr>
      <vt:lpstr>Preview:   </vt:lpstr>
      <vt:lpstr>Reboot Your Novel </vt:lpstr>
      <vt:lpstr>Reboot Your Novel </vt:lpstr>
      <vt:lpstr>Reboot Your Novel </vt:lpstr>
      <vt:lpstr>Reboot Your Novel </vt:lpstr>
      <vt:lpstr>Reboot Your Novel </vt:lpstr>
      <vt:lpstr>Reboot Your Novel </vt:lpstr>
      <vt:lpstr>Reboot Your Novel</vt:lpstr>
      <vt:lpstr>Reboot Your Novel</vt:lpstr>
      <vt:lpstr>Reboot Your Novel</vt:lpstr>
      <vt:lpstr>Reboot Your Novel </vt:lpstr>
      <vt:lpstr>Reboot Your Novel </vt:lpstr>
      <vt:lpstr>Reboot Your Novel </vt:lpstr>
      <vt:lpstr>Reboot Your Novel </vt:lpstr>
      <vt:lpstr>Reboot Your Novel </vt:lpstr>
      <vt:lpstr>Reboot Your Novel </vt:lpstr>
      <vt:lpstr>Reboot Your Novel </vt:lpstr>
      <vt:lpstr>Reboot Your Novel </vt:lpstr>
      <vt:lpstr>Reboot Your Novel </vt:lpstr>
      <vt:lpstr>Reboot Your Novel </vt:lpstr>
      <vt:lpstr>Reboot Your Novel </vt:lpstr>
      <vt:lpstr>Reboot Your Novel </vt:lpstr>
      <vt:lpstr>Reboot Your Novel </vt:lpstr>
      <vt:lpstr>Reboot Your Novel </vt:lpstr>
      <vt:lpstr>Reboot Your Novel </vt:lpstr>
      <vt:lpstr>Reboot Your Novel </vt:lpstr>
      <vt:lpstr>Reboot Your Novel </vt:lpstr>
      <vt:lpstr>Review:   </vt:lpstr>
      <vt:lpstr>PowerPoint Presentation</vt:lpstr>
      <vt:lpstr>Thank you!            SallyBosco.com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Architecture</dc:title>
  <dc:creator>Sally Bosco</dc:creator>
  <cp:lastModifiedBy>Sally Bosco</cp:lastModifiedBy>
  <cp:revision>123</cp:revision>
  <cp:lastPrinted>2017-06-19T14:49:37Z</cp:lastPrinted>
  <dcterms:created xsi:type="dcterms:W3CDTF">2016-06-13T00:02:57Z</dcterms:created>
  <dcterms:modified xsi:type="dcterms:W3CDTF">2017-06-19T14:49:55Z</dcterms:modified>
</cp:coreProperties>
</file>