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6" r:id="rId5"/>
    <p:sldId id="258" r:id="rId6"/>
    <p:sldId id="260" r:id="rId7"/>
    <p:sldId id="279" r:id="rId8"/>
    <p:sldId id="281" r:id="rId9"/>
    <p:sldId id="314" r:id="rId10"/>
    <p:sldId id="317" r:id="rId11"/>
    <p:sldId id="320" r:id="rId12"/>
    <p:sldId id="319" r:id="rId13"/>
    <p:sldId id="316" r:id="rId14"/>
    <p:sldId id="318" r:id="rId15"/>
    <p:sldId id="326" r:id="rId16"/>
    <p:sldId id="323" r:id="rId17"/>
    <p:sldId id="296" r:id="rId18"/>
    <p:sldId id="322" r:id="rId19"/>
    <p:sldId id="328" r:id="rId20"/>
    <p:sldId id="329" r:id="rId21"/>
    <p:sldId id="334" r:id="rId22"/>
    <p:sldId id="330" r:id="rId23"/>
    <p:sldId id="333" r:id="rId24"/>
    <p:sldId id="331" r:id="rId25"/>
    <p:sldId id="332" r:id="rId26"/>
    <p:sldId id="327" r:id="rId27"/>
    <p:sldId id="325" r:id="rId28"/>
    <p:sldId id="278" r:id="rId29"/>
    <p:sldId id="335" r:id="rId30"/>
    <p:sldId id="277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1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3164"/>
    <a:srgbClr val="225B5F"/>
    <a:srgbClr val="E6E6E6"/>
    <a:srgbClr val="0F1722"/>
    <a:srgbClr val="348151"/>
    <a:srgbClr val="1B2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7" autoAdjust="0"/>
    <p:restoredTop sz="94813"/>
  </p:normalViewPr>
  <p:slideViewPr>
    <p:cSldViewPr snapToGrid="0" showGuides="1">
      <p:cViewPr varScale="1">
        <p:scale>
          <a:sx n="75" d="100"/>
          <a:sy n="75" d="100"/>
        </p:scale>
        <p:origin x="160" y="608"/>
      </p:cViewPr>
      <p:guideLst>
        <p:guide orient="horz" pos="2160"/>
        <p:guide pos="3840"/>
        <p:guide orient="horz" pos="31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4FC509-A25D-4AC1-956B-244FAC61AF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EDCBDF-04F2-4646-A118-9A2CBABEDF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3C146-E2BA-41EA-8AE9-0C67692768F2}" type="datetimeFigureOut">
              <a:rPr lang="en-US" smtClean="0"/>
              <a:t>6/23/22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BD4EF4-9023-4CAF-937E-F78CF009DB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00887-CA61-4CEF-BD28-E51D6F957D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0C303-0EDA-42E1-9745-6C6A39A7B5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66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D3EB6-8099-4744-9273-C8C1DD61A2EA}" type="datetimeFigureOut">
              <a:rPr lang="en-US" noProof="0" smtClean="0"/>
              <a:t>6/23/22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C40A10-6036-4879-816D-55C01FC9484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573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313B4B-5B98-4B33-885A-DF7669E72D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5336" y="117298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2463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799DC18-D353-427C-B849-0204F13D9B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833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noProof="0"/>
              <a:t>PITCH</a:t>
            </a:r>
            <a:br>
              <a:rPr lang="en-US" noProof="0"/>
            </a:br>
            <a:r>
              <a:rPr lang="en-US" noProof="0"/>
              <a:t>DECK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293BA4F-7776-4C41-BE4F-7247935D5C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06368" y="307960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769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205904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215201" cy="13283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DE71F7A0-F439-470D-A1B8-556C960D11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3003" y="2490534"/>
            <a:ext cx="6083300" cy="25877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3996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090118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243662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2868443"/>
            <a:ext cx="4482996" cy="243260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0861AA2-8248-462C-B6D8-FFD829F41E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54411" y="1472184"/>
            <a:ext cx="324620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4763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19359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C9D5785-B116-4BE7-AC26-5CD6481FFA6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392200"/>
            <a:ext cx="5009495" cy="221017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278C2B8F-0B29-449C-AFFD-42BB56FA15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8356" y="-20834"/>
            <a:ext cx="524544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10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317" y="707529"/>
            <a:ext cx="4494133" cy="569086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317" y="1625821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430402" y="1375202"/>
            <a:ext cx="5761598" cy="100800"/>
            <a:chOff x="-322276" y="3240138"/>
            <a:chExt cx="375667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276" y="3290538"/>
              <a:ext cx="37062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920469" y="3291840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DA47E0-9B2C-45BF-A34A-E7069690AE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090460" y="3273552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50" y="3291840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7A796C4-1255-4B26-B034-EFB1284B77E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920469" y="4427608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7F406E84-6EA1-4D34-8016-6A41F065FF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90460" y="4409320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965133B-076D-4FAD-8D2A-C24FE2619C8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31850" y="4427608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CABE6307-1A20-419D-A352-17FF0286600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549426" y="3291840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D2C5C227-18EE-4D6A-AA31-30B8F7CD20A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719417" y="3273552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ABEA821-83E0-4C10-98A8-5F29E246F74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460807" y="3291840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A1DC741-B44F-4275-A1D5-B8D26A3390B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549426" y="4427608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C550F6C4-BE33-415F-B0BC-B47EDC1BDA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719417" y="4409320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4C0830D2-D692-4161-8ECB-338703C94351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460807" y="4427608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</a:t>
            </a:r>
          </a:p>
        </p:txBody>
      </p:sp>
    </p:spTree>
    <p:extLst>
      <p:ext uri="{BB962C8B-B14F-4D97-AF65-F5344CB8AC3E}">
        <p14:creationId xmlns:p14="http://schemas.microsoft.com/office/powerpoint/2010/main" val="33114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itor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4464049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443165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CF4ED1-C6C8-4C5C-8C14-4FF197588C03}"/>
              </a:ext>
            </a:extLst>
          </p:cNvPr>
          <p:cNvSpPr/>
          <p:nvPr userDrawn="1"/>
        </p:nvSpPr>
        <p:spPr>
          <a:xfrm>
            <a:off x="6192163" y="1435133"/>
            <a:ext cx="5175504" cy="418795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504" b="15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452987" cy="1328330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B8B3AB3-C02D-418C-A9E2-AA65DE7835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2829" y="1673942"/>
            <a:ext cx="4853962" cy="3141406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88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093DA11F-BC94-447C-B660-9C906BED01B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82496"/>
            <a:ext cx="12191999" cy="34930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3976" y="696584"/>
            <a:ext cx="4464049" cy="569086"/>
          </a:xfrm>
        </p:spPr>
        <p:txBody>
          <a:bodyPr lIns="0" tIns="0" rIns="0" bIns="0" anchor="b">
            <a:normAutofit/>
          </a:bodyPr>
          <a:lstStyle>
            <a:lvl1pPr algn="ctr"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84860" y="1983086"/>
            <a:ext cx="4443165" cy="56908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78842051-6173-4CC2-8C4A-8AE31FE7BA54}"/>
              </a:ext>
            </a:extLst>
          </p:cNvPr>
          <p:cNvGrpSpPr/>
          <p:nvPr userDrawn="1"/>
        </p:nvGrpSpPr>
        <p:grpSpPr>
          <a:xfrm>
            <a:off x="5124396" y="1373283"/>
            <a:ext cx="1943208" cy="100800"/>
            <a:chOff x="3149478" y="1373283"/>
            <a:chExt cx="1943208" cy="10080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7317392-EF87-4050-8BBE-32F74B0CF15A}"/>
                </a:ext>
              </a:extLst>
            </p:cNvPr>
            <p:cNvGrpSpPr/>
            <p:nvPr userDrawn="1"/>
          </p:nvGrpSpPr>
          <p:grpSpPr>
            <a:xfrm>
              <a:off x="3149478" y="1373283"/>
              <a:ext cx="1943208" cy="100800"/>
              <a:chOff x="0" y="3237441"/>
              <a:chExt cx="1943208" cy="10080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85A4134-866D-4143-AC1E-8A2FFDB49855}"/>
                  </a:ext>
                </a:extLst>
              </p:cNvPr>
              <p:cNvCxnSpPr/>
              <p:nvPr userDrawn="1"/>
            </p:nvCxnSpPr>
            <p:spPr>
              <a:xfrm>
                <a:off x="0" y="3290538"/>
                <a:ext cx="189280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BBC5D9C-B8FB-455B-9398-36DB21F2765E}"/>
                  </a:ext>
                </a:extLst>
              </p:cNvPr>
              <p:cNvSpPr/>
              <p:nvPr userDrawn="1"/>
            </p:nvSpPr>
            <p:spPr>
              <a:xfrm>
                <a:off x="1842408" y="3237441"/>
                <a:ext cx="100800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D1C3636-C306-4492-8D46-194288459CAF}"/>
                </a:ext>
              </a:extLst>
            </p:cNvPr>
            <p:cNvSpPr/>
            <p:nvPr userDrawn="1"/>
          </p:nvSpPr>
          <p:spPr>
            <a:xfrm>
              <a:off x="3149478" y="1373283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3502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179281" y="1375202"/>
            <a:ext cx="5012719" cy="100800"/>
            <a:chOff x="304632" y="3240138"/>
            <a:chExt cx="3129768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4632" y="3290538"/>
              <a:ext cx="307937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226927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226927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26927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871314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7A54608E-523B-47AC-B8A6-3E8FE9A158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1314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871314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E0D32F26-CEE2-4420-A43D-B008AE2D1DDC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515702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DBC2890A-FFF7-4606-A262-6D464BA5D9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15702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268E1254-8C59-4B9B-A775-45CA3D655514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515702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E47DC43-D8A0-4F17-B897-D8B07A6F1B47}"/>
              </a:ext>
            </a:extLst>
          </p:cNvPr>
          <p:cNvCxnSpPr/>
          <p:nvPr userDrawn="1"/>
        </p:nvCxnSpPr>
        <p:spPr>
          <a:xfrm>
            <a:off x="2205335" y="3256107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201F265-08ED-497A-BE5C-62220829348F}"/>
              </a:ext>
            </a:extLst>
          </p:cNvPr>
          <p:cNvCxnSpPr/>
          <p:nvPr userDrawn="1"/>
        </p:nvCxnSpPr>
        <p:spPr>
          <a:xfrm>
            <a:off x="5849839" y="3255785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34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016" y="707529"/>
            <a:ext cx="7118056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92016" y="1625821"/>
            <a:ext cx="7096709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4314481" y="1375202"/>
            <a:ext cx="7877519" cy="100800"/>
            <a:chOff x="245550" y="3240138"/>
            <a:chExt cx="401597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  <a:endCxn id="13" idx="6"/>
            </p:cNvCxnSpPr>
            <p:nvPr userDrawn="1"/>
          </p:nvCxnSpPr>
          <p:spPr>
            <a:xfrm>
              <a:off x="245550" y="3290538"/>
              <a:ext cx="40159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3723" y="3301941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$12,345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716329" y="3394494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92016" y="3394494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EA5D8D7D-F37C-49AD-98F0-641CE42B8A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3723" y="4594663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$6,789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521FF93D-8384-4E22-8645-BDE6AB983488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716329" y="4687216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A358F36-EA77-462E-9158-AFDF1D449A1A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292016" y="4687216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411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with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3242645"/>
            <a:ext cx="446404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4872948"/>
            <a:ext cx="4443165" cy="882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4581382"/>
            <a:ext cx="4370400" cy="100800"/>
            <a:chOff x="-1228304" y="3240138"/>
            <a:chExt cx="4370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4320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04129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533023" y="4551485"/>
            <a:ext cx="5855702" cy="1208079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ADC059E4-36DE-4100-8F15-85A9F37E84FE}"/>
              </a:ext>
            </a:extLst>
          </p:cNvPr>
          <p:cNvSpPr/>
          <p:nvPr userDrawn="1"/>
        </p:nvSpPr>
        <p:spPr>
          <a:xfrm>
            <a:off x="3616960" y="859665"/>
            <a:ext cx="2121408" cy="2121408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4E475F8-9B44-4A3E-9F99-CF0346C89B8E}"/>
              </a:ext>
            </a:extLst>
          </p:cNvPr>
          <p:cNvSpPr/>
          <p:nvPr userDrawn="1"/>
        </p:nvSpPr>
        <p:spPr>
          <a:xfrm>
            <a:off x="5522965" y="836613"/>
            <a:ext cx="2816352" cy="28163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F5FAF95-28E9-4D03-884C-A89CBC8B61DC}"/>
              </a:ext>
            </a:extLst>
          </p:cNvPr>
          <p:cNvSpPr/>
          <p:nvPr userDrawn="1"/>
        </p:nvSpPr>
        <p:spPr>
          <a:xfrm>
            <a:off x="8123915" y="859665"/>
            <a:ext cx="3273552" cy="32735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5F221D05-AC12-4B7C-A00B-E28F93E23D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51931" y="1382322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$25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A3904B01-A725-4CE3-9321-D42F3E296703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927524" y="2363691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9CE08AF-782B-4514-BE33-D3AED71A734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06132" y="1185842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614098B4-704D-42A8-B776-2C93C30C39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13495" y="1767897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$50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CE6465F4-0B4D-4B43-BE59-BC984FE8EF05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6189088" y="2753338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4DBC997E-F996-4F59-A610-3C8558F180C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67696" y="1537655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D2098E46-8023-469E-86ED-39848BCA69B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14444" y="2049128"/>
            <a:ext cx="2010420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$100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93715D94-9DBE-476D-B2A4-208BC6D40C3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981735" y="3034569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6E1A50B-8AFF-497B-8AEC-C61D95DC0685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089050" y="1818886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</a:p>
        </p:txBody>
      </p:sp>
    </p:spTree>
    <p:extLst>
      <p:ext uri="{BB962C8B-B14F-4D97-AF65-F5344CB8AC3E}">
        <p14:creationId xmlns:p14="http://schemas.microsoft.com/office/powerpoint/2010/main" val="3942925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1625821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31851" y="3335524"/>
            <a:ext cx="4817836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8826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8086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105" y="707529"/>
            <a:ext cx="3704150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>
            <a:off x="-6" y="1374243"/>
            <a:ext cx="4319045" cy="100800"/>
            <a:chOff x="646012" y="3239179"/>
            <a:chExt cx="220185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2" y="3290538"/>
              <a:ext cx="216563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2796480" y="3239179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11" descr="Competitors logos quadrant">
            <a:extLst>
              <a:ext uri="{FF2B5EF4-FFF2-40B4-BE49-F238E27FC236}">
                <a16:creationId xmlns:a16="http://schemas.microsoft.com/office/drawing/2014/main" id="{58A093A6-410B-4E4B-BA54-D31E8313D9B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928670" y="2872719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2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2" name="Picture Placeholder 11" descr="Competitors logos quadrant">
            <a:extLst>
              <a:ext uri="{FF2B5EF4-FFF2-40B4-BE49-F238E27FC236}">
                <a16:creationId xmlns:a16="http://schemas.microsoft.com/office/drawing/2014/main" id="{C852F764-614E-4E0D-B231-E5EF9B5D3AFE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06105" y="2171148"/>
            <a:ext cx="1655064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1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5" name="Picture Placeholder 11" descr="Competitors logos quadrant">
            <a:extLst>
              <a:ext uri="{FF2B5EF4-FFF2-40B4-BE49-F238E27FC236}">
                <a16:creationId xmlns:a16="http://schemas.microsoft.com/office/drawing/2014/main" id="{0349F007-C349-4EF3-A61F-86C43BEB547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729582" y="445626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3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6" name="Picture Placeholder 11" descr="Competitors logos quadrant">
            <a:extLst>
              <a:ext uri="{FF2B5EF4-FFF2-40B4-BE49-F238E27FC236}">
                <a16:creationId xmlns:a16="http://schemas.microsoft.com/office/drawing/2014/main" id="{FEA8BDDC-623F-4C67-AD04-E7801B5370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829546" y="2770168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4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7" name="Picture Placeholder 11" descr="Competitors logos quadrant">
            <a:extLst>
              <a:ext uri="{FF2B5EF4-FFF2-40B4-BE49-F238E27FC236}">
                <a16:creationId xmlns:a16="http://schemas.microsoft.com/office/drawing/2014/main" id="{28B0D00B-97E7-4133-B35A-AC2EF334CD2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610067" y="458883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5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8" name="Picture Placeholder 11" descr="Competitors logos quadrant">
            <a:extLst>
              <a:ext uri="{FF2B5EF4-FFF2-40B4-BE49-F238E27FC236}">
                <a16:creationId xmlns:a16="http://schemas.microsoft.com/office/drawing/2014/main" id="{8D1A7417-EFAD-46F6-ADA5-117D4C7B1A9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571158" y="497745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6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D4B80E14-BBC8-42CC-8777-FFF50D168A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9869" y="3642757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expensive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95033551-3DD0-4EBE-8DFD-9335F8BA926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315481" y="5884080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convenient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CC507E62-D7F3-4E81-8DE2-5A7084588A3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15481" y="1343118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convenient</a:t>
            </a:r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61EF622D-8E08-41C3-BEBA-2274C2AB487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17999" y="1977257"/>
            <a:ext cx="1481328" cy="758952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690ADA54-0156-49A9-AEF7-A4972EEB15A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51686" y="3642757"/>
            <a:ext cx="2741612" cy="24888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expensive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193FB7-0142-40DD-9186-F3156B0AE4B0}"/>
              </a:ext>
            </a:extLst>
          </p:cNvPr>
          <p:cNvGrpSpPr/>
          <p:nvPr userDrawn="1"/>
        </p:nvGrpSpPr>
        <p:grpSpPr>
          <a:xfrm>
            <a:off x="6045600" y="1376748"/>
            <a:ext cx="100800" cy="5481252"/>
            <a:chOff x="6045600" y="1376748"/>
            <a:chExt cx="100800" cy="5481252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D1389D4-2EB7-40E2-B21B-4EE70FCA2236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3389377" y="4151376"/>
              <a:ext cx="541324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A48E795-AD00-4819-94E4-A5211D331715}"/>
                </a:ext>
              </a:extLst>
            </p:cNvPr>
            <p:cNvSpPr/>
            <p:nvPr userDrawn="1"/>
          </p:nvSpPr>
          <p:spPr>
            <a:xfrm>
              <a:off x="6045600" y="137674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1BD97BD-35F4-4534-8B74-24D44A99BC58}"/>
              </a:ext>
            </a:extLst>
          </p:cNvPr>
          <p:cNvGrpSpPr/>
          <p:nvPr userDrawn="1"/>
        </p:nvGrpSpPr>
        <p:grpSpPr>
          <a:xfrm rot="5400000">
            <a:off x="5669857" y="-1673474"/>
            <a:ext cx="100800" cy="11440514"/>
            <a:chOff x="6045600" y="1329588"/>
            <a:chExt cx="100800" cy="1144051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8351F13-467F-49F8-8279-C5B29A51798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08032" y="7082102"/>
              <a:ext cx="1137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9AA12FA-7959-4581-B344-DF9E7B0AD37A}"/>
                </a:ext>
              </a:extLst>
            </p:cNvPr>
            <p:cNvSpPr/>
            <p:nvPr userDrawn="1"/>
          </p:nvSpPr>
          <p:spPr>
            <a:xfrm>
              <a:off x="6045600" y="13295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39558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ection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512271"/>
            <a:ext cx="2828198" cy="12868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148315"/>
            <a:ext cx="2216876" cy="20981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97696"/>
            <a:ext cx="3360726" cy="100800"/>
            <a:chOff x="0" y="3240138"/>
            <a:chExt cx="3360726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27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25992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DA80730C-5AC9-41A0-ACC5-624F0652D68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75261" y="2631676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72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515B23A8-23EB-4E6E-A24C-4154570D7D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436251" y="2015540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C12919ED-FD55-4081-BB4A-2B2FDA3BED1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397240" y="1239687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A6259C-432B-4405-9E82-995AF092FB7A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4068065" y="1728891"/>
            <a:ext cx="179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3BC485E-8BCE-479F-A7E9-7F9E193E6E96}"/>
              </a:ext>
            </a:extLst>
          </p:cNvPr>
          <p:cNvCxnSpPr>
            <a:cxnSpLocks/>
          </p:cNvCxnSpPr>
          <p:nvPr userDrawn="1"/>
        </p:nvCxnSpPr>
        <p:spPr>
          <a:xfrm>
            <a:off x="4964465" y="836613"/>
            <a:ext cx="592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5094BC6-BA16-4E05-868C-3AE971AF3DA4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10688444" y="1030491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9130EC6-4A8D-447F-862E-E5A693E68C8C}"/>
              </a:ext>
            </a:extLst>
          </p:cNvPr>
          <p:cNvCxnSpPr>
            <a:cxnSpLocks/>
          </p:cNvCxnSpPr>
          <p:nvPr userDrawn="1"/>
        </p:nvCxnSpPr>
        <p:spPr>
          <a:xfrm flipV="1">
            <a:off x="7925455" y="837355"/>
            <a:ext cx="0" cy="11781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3151266" y="4543170"/>
            <a:ext cx="2589369" cy="1280958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151265" y="424646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3151265" y="388390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EFE2A8C5-F462-436C-B748-BBE5D58CB8B4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48861" y="3849559"/>
            <a:ext cx="2589369" cy="178695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86DAC0D-9859-40A1-8456-F0B43D96718B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048860" y="355285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37B983EE-F89D-4F09-8A9F-2347FA36421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048860" y="319029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D30DD128-A937-4A2F-B070-523A5BAAE260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975159" y="3147170"/>
            <a:ext cx="2589369" cy="2311934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5737B87C-E3C0-46B2-8B79-63EB6049150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8975158" y="285046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22F76863-7DCD-4365-80F0-001D51F08779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8975158" y="248790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078273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Chart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031832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6000" y="2031832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6F8EF-728B-45C1-87D8-4AD8FA8F371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803275" y="2524125"/>
            <a:ext cx="4970463" cy="2935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395C5B4-6B03-4F70-96F8-3AE3A7817B52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000" y="2524125"/>
            <a:ext cx="4970463" cy="2935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891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6466" y="707529"/>
            <a:ext cx="2673606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TIMELINE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47803" y="1625821"/>
            <a:ext cx="2262267" cy="2021536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9186215" y="1375202"/>
            <a:ext cx="3005785" cy="100800"/>
            <a:chOff x="2729180" y="3240138"/>
            <a:chExt cx="153234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29180" y="3290538"/>
              <a:ext cx="1504927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18284" y="685667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930241" y="1079309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930241" y="786637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D3A3AB-488E-4090-9FD5-E005D5A9ECF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2094269" y="34290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BD6729DC-C5B3-485B-B5CD-F06FC3CAFD9A}"/>
              </a:ext>
            </a:extLst>
          </p:cNvPr>
          <p:cNvSpPr/>
          <p:nvPr userDrawn="1"/>
        </p:nvSpPr>
        <p:spPr>
          <a:xfrm>
            <a:off x="5372392" y="959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4046DD7-8FB2-43D4-8E94-3D35DC3E2891}"/>
              </a:ext>
            </a:extLst>
          </p:cNvPr>
          <p:cNvSpPr/>
          <p:nvPr userDrawn="1"/>
        </p:nvSpPr>
        <p:spPr>
          <a:xfrm>
            <a:off x="5372392" y="5362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320A73A-D3CB-4E04-B7E2-F3696B8ACDEA}"/>
              </a:ext>
            </a:extLst>
          </p:cNvPr>
          <p:cNvSpPr/>
          <p:nvPr userDrawn="1"/>
        </p:nvSpPr>
        <p:spPr>
          <a:xfrm>
            <a:off x="5372392" y="2427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E2B01F0-78A8-41AE-95B8-811603402031}"/>
              </a:ext>
            </a:extLst>
          </p:cNvPr>
          <p:cNvSpPr/>
          <p:nvPr userDrawn="1"/>
        </p:nvSpPr>
        <p:spPr>
          <a:xfrm>
            <a:off x="5372392" y="3894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A70E382B-B932-45B7-BD95-6D722A4A248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930241" y="2532448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2F096B52-06C2-46DF-BB33-70D931283F16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930241" y="2239776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D87FD43-95C9-4217-AD5F-FE02E28AD4C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930241" y="398558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6706CEB-523E-4248-9A66-5D139D8B0DE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930241" y="369291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ADC931C-F9B2-467E-A024-CB5BE74BAD8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5930241" y="543872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0A301DE6-2E75-41F5-9314-B269815BA3F3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5930241" y="514605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15">
            <a:extLst>
              <a:ext uri="{FF2B5EF4-FFF2-40B4-BE49-F238E27FC236}">
                <a16:creationId xmlns:a16="http://schemas.microsoft.com/office/drawing/2014/main" id="{B9154606-4DE0-4DC7-830A-371423BE420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18284" y="2153566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1" name="Text Placeholder 15">
            <a:extLst>
              <a:ext uri="{FF2B5EF4-FFF2-40B4-BE49-F238E27FC236}">
                <a16:creationId xmlns:a16="http://schemas.microsoft.com/office/drawing/2014/main" id="{5AC8C127-0F88-413C-B7BA-2ED0F81E7D4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618284" y="3621465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2" name="Text Placeholder 15">
            <a:extLst>
              <a:ext uri="{FF2B5EF4-FFF2-40B4-BE49-F238E27FC236}">
                <a16:creationId xmlns:a16="http://schemas.microsoft.com/office/drawing/2014/main" id="{63C5707A-6E08-4B58-A5FE-40063DB654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618284" y="5089363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627535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60000"/>
            <a:ext cx="391159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890303"/>
            <a:ext cx="3275463" cy="882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598737"/>
            <a:ext cx="3764756" cy="100800"/>
            <a:chOff x="-1228304" y="3240138"/>
            <a:chExt cx="3764756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672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435652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3F646CE6-E75B-4112-896D-5A26E1F1520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5518150" y="860425"/>
            <a:ext cx="5870575" cy="486727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83923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608523"/>
            <a:ext cx="2828198" cy="12868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244567"/>
            <a:ext cx="2828198" cy="20981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2258048" cy="100800"/>
            <a:chOff x="0" y="3240138"/>
            <a:chExt cx="2258048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2160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157248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128617" y="4355032"/>
            <a:ext cx="2066544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128616" y="4042831"/>
            <a:ext cx="2066544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128616" y="3428999"/>
            <a:ext cx="2066544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84A57B-147A-4287-AA6B-E508A9222F7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130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9DBE0996-CEA3-41C3-A75A-84DC3C2B5194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28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F7B28261-CB14-4E4E-AA66-A0239B3DD28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629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BAA53E0C-9536-4177-A63F-0E2565EC53CD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127048" y="4355032"/>
            <a:ext cx="2066400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7EF8E36-183B-420B-AF25-17CFA963987A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9127047" y="4042831"/>
            <a:ext cx="2066400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58DA6E86-8039-4690-AFE1-7CCF07B7CBAF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9127047" y="3428999"/>
            <a:ext cx="2066400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933214B9-0452-4C8B-AB10-922F3C3BCF01}"/>
              </a:ext>
            </a:extLst>
          </p:cNvPr>
          <p:cNvSpPr>
            <a:spLocks noGrp="1"/>
          </p:cNvSpPr>
          <p:nvPr>
            <p:ph type="body" idx="39" hasCustomPrompt="1"/>
          </p:nvPr>
        </p:nvSpPr>
        <p:spPr>
          <a:xfrm>
            <a:off x="6629217" y="4355032"/>
            <a:ext cx="2066400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A5C23113-D98B-48C7-A675-4FD5F50333F3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6629216" y="4042831"/>
            <a:ext cx="2066400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9781257-B563-41E0-B9E6-9C7330084BCC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627903" y="3428999"/>
            <a:ext cx="2066400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32EC27-ACD8-47C0-A3ED-E4ED58D88358}"/>
              </a:ext>
            </a:extLst>
          </p:cNvPr>
          <p:cNvCxnSpPr/>
          <p:nvPr userDrawn="1"/>
        </p:nvCxnSpPr>
        <p:spPr>
          <a:xfrm>
            <a:off x="6195160" y="2217849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9E8819A-135C-4A5C-9F6A-A3BE05AA294F}"/>
              </a:ext>
            </a:extLst>
          </p:cNvPr>
          <p:cNvCxnSpPr/>
          <p:nvPr userDrawn="1"/>
        </p:nvCxnSpPr>
        <p:spPr>
          <a:xfrm>
            <a:off x="8703909" y="2216687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2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395281" y="1375202"/>
            <a:ext cx="4796719" cy="100800"/>
            <a:chOff x="439494" y="3240138"/>
            <a:chExt cx="299490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39494" y="3290538"/>
              <a:ext cx="2944508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958968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958968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FF07C5-314A-4EA8-B78F-7A51C234D3A1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1841" y="2764036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691060D-E361-43B0-BFD7-43D7CC4E5CCD}"/>
              </a:ext>
            </a:extLst>
          </p:cNvPr>
          <p:cNvCxnSpPr>
            <a:cxnSpLocks/>
          </p:cNvCxnSpPr>
          <p:nvPr userDrawn="1"/>
        </p:nvCxnSpPr>
        <p:spPr>
          <a:xfrm>
            <a:off x="0" y="3288596"/>
            <a:ext cx="72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957127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1957127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20000" y="4191893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11670" y="4028309"/>
            <a:ext cx="324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ACF15AB-FF8A-422B-840D-88503024E5D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5708709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FC2028F-7DFE-412D-97DF-707D128D95E0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5708709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4349A4F0-1181-4A58-BFD4-4783CD130356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5704578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DC1D5D83-8D32-491F-87EB-9DA9360D4F2B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5704578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120723F-A42C-4B81-97FD-6F575E5C2584}"/>
              </a:ext>
            </a:extLst>
          </p:cNvPr>
          <p:cNvSpPr>
            <a:spLocks noGrp="1"/>
          </p:cNvSpPr>
          <p:nvPr>
            <p:ph type="body" idx="43" hasCustomPrompt="1"/>
          </p:nvPr>
        </p:nvSpPr>
        <p:spPr>
          <a:xfrm>
            <a:off x="9453870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27D068F1-398F-4D11-977C-080C8151C786}"/>
              </a:ext>
            </a:extLst>
          </p:cNvPr>
          <p:cNvSpPr>
            <a:spLocks noGrp="1"/>
          </p:cNvSpPr>
          <p:nvPr>
            <p:ph type="body" idx="44" hasCustomPrompt="1"/>
          </p:nvPr>
        </p:nvSpPr>
        <p:spPr>
          <a:xfrm>
            <a:off x="9453870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B795705E-C5CB-46CC-9E41-D2269E07BC15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9452029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80211A2B-0F3C-4DBE-AE01-069AE7FC3468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9452029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E5E9742-C670-47AB-AA69-AE65D7915B0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531847" y="5364000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58712DB-5183-45D8-9ABB-6E07956580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274194" y="5363999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417A32F4-3459-4A31-A90E-AA771FD4D49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467451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5" name="Picture Placeholder 2">
            <a:extLst>
              <a:ext uri="{FF2B5EF4-FFF2-40B4-BE49-F238E27FC236}">
                <a16:creationId xmlns:a16="http://schemas.microsoft.com/office/drawing/2014/main" id="{63549FA7-92E5-4DB1-92FA-15902DFD375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214902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0F62D330-6A30-4A65-89DA-EDFE4AAD343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469292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2" name="Picture Placeholder 2">
            <a:extLst>
              <a:ext uri="{FF2B5EF4-FFF2-40B4-BE49-F238E27FC236}">
                <a16:creationId xmlns:a16="http://schemas.microsoft.com/office/drawing/2014/main" id="{A3FC286B-05E7-4E48-A7FD-197800349118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216743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431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461974"/>
            <a:ext cx="446404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092276"/>
            <a:ext cx="4443165" cy="10088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11097"/>
            <a:ext cx="3149152" cy="100800"/>
            <a:chOff x="-1228304" y="3250524"/>
            <a:chExt cx="3149152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09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1820048" y="3250524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A5180A6-7D2B-4341-A749-16387D907EEF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262770" y="4138611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79DFBEE7-50AA-4F4F-8B5D-AD23ECAD9919}"/>
              </a:ext>
            </a:extLst>
          </p:cNvPr>
          <p:cNvSpPr>
            <a:spLocks noGrp="1"/>
          </p:cNvSpPr>
          <p:nvPr>
            <p:ph type="body" idx="42" hasCustomPrompt="1"/>
          </p:nvPr>
        </p:nvSpPr>
        <p:spPr>
          <a:xfrm>
            <a:off x="1262769" y="4499972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06EAF0C-F17D-47D6-BAA1-16745F4F70D9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3193135" y="4138611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091E31C-C1DC-4D72-8C9E-3B6BD91E72AF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3193134" y="4499972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F62E753C-C8BE-457D-9B22-6A8227347A67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5123499" y="4142294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BC1E8F6C-0BDD-4AFA-9E8D-5EF61AA59F50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5123498" y="4503655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C70C9772-55FF-4449-988F-6CDDE075E730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1262770" y="4826750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75EE6DCE-6A55-4D95-85F7-E22E3E268256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1262769" y="5188111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84DC7882-7541-4AEA-95FE-DDBCF6F9CA32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3193135" y="4826750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5542D500-4CD6-4FDE-9133-F8020797D9B5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3193134" y="5188111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500C362B-BA02-4F7D-86F6-3F6F2EF20D04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5123499" y="4830433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213E497-634E-40E7-BF08-765CC21529E2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5123498" y="5191794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01C659-0131-449B-BA07-5BC568F00BF0}"/>
              </a:ext>
            </a:extLst>
          </p:cNvPr>
          <p:cNvSpPr/>
          <p:nvPr userDrawn="1"/>
        </p:nvSpPr>
        <p:spPr>
          <a:xfrm>
            <a:off x="790959" y="4258650"/>
            <a:ext cx="384048" cy="3840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9CB80EA-A8D6-4099-9412-0C14095755FF}"/>
              </a:ext>
            </a:extLst>
          </p:cNvPr>
          <p:cNvSpPr/>
          <p:nvPr userDrawn="1"/>
        </p:nvSpPr>
        <p:spPr>
          <a:xfrm>
            <a:off x="790959" y="4965077"/>
            <a:ext cx="384048" cy="384048"/>
          </a:xfrm>
          <a:prstGeom prst="ellipse">
            <a:avLst/>
          </a:prstGeom>
          <a:solidFill>
            <a:srgbClr val="225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E20CCE5-B889-49FE-8FA6-A6F0F11A5D91}"/>
              </a:ext>
            </a:extLst>
          </p:cNvPr>
          <p:cNvSpPr/>
          <p:nvPr userDrawn="1"/>
        </p:nvSpPr>
        <p:spPr>
          <a:xfrm>
            <a:off x="2725217" y="4261982"/>
            <a:ext cx="384048" cy="384048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69A77E3-4AFB-45BB-8FDC-4AD084EA9D23}"/>
              </a:ext>
            </a:extLst>
          </p:cNvPr>
          <p:cNvSpPr/>
          <p:nvPr userDrawn="1"/>
        </p:nvSpPr>
        <p:spPr>
          <a:xfrm>
            <a:off x="2725217" y="4968409"/>
            <a:ext cx="384048" cy="384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3A8B986-3280-4EAC-846B-9167ECC55646}"/>
              </a:ext>
            </a:extLst>
          </p:cNvPr>
          <p:cNvSpPr/>
          <p:nvPr userDrawn="1"/>
        </p:nvSpPr>
        <p:spPr>
          <a:xfrm>
            <a:off x="4660323" y="4257848"/>
            <a:ext cx="384048" cy="384048"/>
          </a:xfrm>
          <a:prstGeom prst="ellipse">
            <a:avLst/>
          </a:prstGeom>
          <a:solidFill>
            <a:srgbClr val="B53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AE6D315-5EC0-4956-B7BF-B94D2AFE679B}"/>
              </a:ext>
            </a:extLst>
          </p:cNvPr>
          <p:cNvSpPr/>
          <p:nvPr userDrawn="1"/>
        </p:nvSpPr>
        <p:spPr>
          <a:xfrm>
            <a:off x="4660323" y="4964275"/>
            <a:ext cx="384048" cy="38404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9ED8422E-0C74-45EF-B794-252146C6639A}"/>
              </a:ext>
            </a:extLst>
          </p:cNvPr>
          <p:cNvSpPr>
            <a:spLocks noGrp="1"/>
          </p:cNvSpPr>
          <p:nvPr>
            <p:ph type="chart" sz="quarter" idx="55"/>
          </p:nvPr>
        </p:nvSpPr>
        <p:spPr>
          <a:xfrm>
            <a:off x="6924675" y="860425"/>
            <a:ext cx="4483100" cy="45735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8B7C827-F016-49F6-B775-FAC0E6420466}"/>
              </a:ext>
            </a:extLst>
          </p:cNvPr>
          <p:cNvSpPr/>
          <p:nvPr userDrawn="1"/>
        </p:nvSpPr>
        <p:spPr>
          <a:xfrm>
            <a:off x="6905624" y="905669"/>
            <a:ext cx="4483100" cy="448310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0F8D2C7-9093-4F92-B8A4-D819FEE69F1F}"/>
              </a:ext>
            </a:extLst>
          </p:cNvPr>
          <p:cNvSpPr/>
          <p:nvPr userDrawn="1"/>
        </p:nvSpPr>
        <p:spPr>
          <a:xfrm>
            <a:off x="8294757" y="2294802"/>
            <a:ext cx="1704834" cy="1704834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DE9D0C0-04C1-4621-8B2D-E65A25A8DCF3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75514" y="450000"/>
            <a:ext cx="90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4905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411243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564787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2314168"/>
            <a:ext cx="5267325" cy="100800"/>
            <a:chOff x="0" y="3240138"/>
            <a:chExt cx="3434400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3189568"/>
            <a:ext cx="4482996" cy="243260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CF430BFB-0A7C-4FB8-B93B-8DA19F3E63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710" y="1792784"/>
            <a:ext cx="6073999" cy="37216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86978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EF099F-79D2-486F-A4B2-DD4F699752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0" y="0"/>
            <a:ext cx="608965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FF22294-F2E5-4C74-A30C-46BA988FD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959" y="1546091"/>
            <a:ext cx="4846923" cy="1091078"/>
          </a:xfrm>
        </p:spPr>
        <p:txBody>
          <a:bodyPr lIns="0" tIns="0" rIns="0" bIns="0" anchor="b" anchorCtr="0">
            <a:noAutofit/>
          </a:bodyPr>
          <a:lstStyle>
            <a:lvl1pPr>
              <a:defRPr sz="5500"/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FC5C0DA6-1B31-4BDF-BAEB-BF79781028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335" y="3083960"/>
            <a:ext cx="4586288" cy="509472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August Bergqvist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E1647C9-9AC1-4500-A56E-94CABC656E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850" y="370383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7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Phone: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605CECB-8164-4428-B478-98C42902F9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950" y="3946707"/>
            <a:ext cx="4586288" cy="29016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+7 888 999-000-11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D39B56C4-E128-4995-91CC-64C268BC76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750" y="442395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Email: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4772DA1-74CC-430C-9A8E-5A6586692C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4650785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Bergqvist@vanarsdelltd.com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A073B5B-2BE3-49D1-A646-1492F534C9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1850" y="5153025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Website: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2D10EDD-0329-4443-8665-7603E4A83B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4950" y="5363814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www.vanarsdelltd.com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F591C52-0202-44BA-A6BE-E2362516B893}"/>
              </a:ext>
            </a:extLst>
          </p:cNvPr>
          <p:cNvGrpSpPr/>
          <p:nvPr userDrawn="1"/>
        </p:nvGrpSpPr>
        <p:grpSpPr>
          <a:xfrm>
            <a:off x="801543" y="2750589"/>
            <a:ext cx="4569895" cy="100800"/>
            <a:chOff x="808548" y="2750589"/>
            <a:chExt cx="4569895" cy="1008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808548" y="2750589"/>
              <a:ext cx="4505297" cy="100800"/>
              <a:chOff x="496859" y="3240138"/>
              <a:chExt cx="2937541" cy="10080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496859" y="3285674"/>
                <a:ext cx="288714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ECBEDE0-51BB-48BD-AAAD-63B6F60C1D57}"/>
                </a:ext>
              </a:extLst>
            </p:cNvPr>
            <p:cNvSpPr/>
            <p:nvPr userDrawn="1"/>
          </p:nvSpPr>
          <p:spPr>
            <a:xfrm flipH="1">
              <a:off x="5277642" y="2750589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E1608D-F119-4C0D-8D91-7CB089C037C8}"/>
              </a:ext>
            </a:extLst>
          </p:cNvPr>
          <p:cNvGrpSpPr/>
          <p:nvPr userDrawn="1"/>
        </p:nvGrpSpPr>
        <p:grpSpPr>
          <a:xfrm>
            <a:off x="801543" y="1660573"/>
            <a:ext cx="4575417" cy="105664"/>
            <a:chOff x="808548" y="2745725"/>
            <a:chExt cx="4575417" cy="10566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BDC0121-6865-4B65-A28B-1CEDB16AAD9E}"/>
                </a:ext>
              </a:extLst>
            </p:cNvPr>
            <p:cNvGrpSpPr/>
            <p:nvPr userDrawn="1"/>
          </p:nvGrpSpPr>
          <p:grpSpPr>
            <a:xfrm flipH="1">
              <a:off x="808548" y="2750589"/>
              <a:ext cx="4505297" cy="100800"/>
              <a:chOff x="496859" y="3240138"/>
              <a:chExt cx="2937541" cy="10080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86E3714-07DE-4318-B5BC-25F879B97D59}"/>
                  </a:ext>
                </a:extLst>
              </p:cNvPr>
              <p:cNvCxnSpPr/>
              <p:nvPr userDrawn="1"/>
            </p:nvCxnSpPr>
            <p:spPr>
              <a:xfrm>
                <a:off x="496859" y="3285674"/>
                <a:ext cx="288714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ECCE30B-E848-4C5E-83A1-A811D489E7B8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9817AEC-C67C-49A3-AC5A-669FD4D6D586}"/>
                </a:ext>
              </a:extLst>
            </p:cNvPr>
            <p:cNvSpPr/>
            <p:nvPr userDrawn="1"/>
          </p:nvSpPr>
          <p:spPr>
            <a:xfrm flipH="1">
              <a:off x="5283164" y="2745725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788394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C5B5AA-0D95-4C33-8EBC-90401B51BD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32" y="1912946"/>
            <a:ext cx="12185968" cy="34930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8934" y="457496"/>
            <a:ext cx="4494133" cy="804338"/>
          </a:xfrm>
        </p:spPr>
        <p:txBody>
          <a:bodyPr lIns="0" tIns="0" rIns="0" bIns="0" anchor="b">
            <a:normAutofit/>
          </a:bodyPr>
          <a:lstStyle>
            <a:lvl1pPr algn="ctr">
              <a:defRPr sz="3600"/>
            </a:lvl1pPr>
          </a:lstStyle>
          <a:p>
            <a:r>
              <a:rPr lang="en-US" noProof="0"/>
              <a:t>APPENDIX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6448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TESTIMONIALS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773282" y="1375202"/>
            <a:ext cx="4418718" cy="100800"/>
            <a:chOff x="675503" y="3240138"/>
            <a:chExt cx="2758897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5503" y="3290538"/>
              <a:ext cx="270849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22459" y="4996962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22459" y="4191894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2447783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flipV="1">
            <a:off x="3000995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92A7B-1C40-4AEB-92C3-C35F8C01F1F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03253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2E312F1-B417-47B6-97E4-7CCA31034F82}"/>
              </a:ext>
            </a:extLst>
          </p:cNvPr>
          <p:cNvSpPr/>
          <p:nvPr userDrawn="1"/>
        </p:nvSpPr>
        <p:spPr>
          <a:xfrm>
            <a:off x="2950595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13DB5D84-04D8-4536-A06B-AED76E7C51D7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4586638" y="4996962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3AB0AC7E-7919-422E-95A1-82E8B125756D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4586638" y="4191894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</a:p>
        </p:txBody>
      </p:sp>
      <p:sp>
        <p:nvSpPr>
          <p:cNvPr id="60" name="Picture Placeholder 2">
            <a:extLst>
              <a:ext uri="{FF2B5EF4-FFF2-40B4-BE49-F238E27FC236}">
                <a16:creationId xmlns:a16="http://schemas.microsoft.com/office/drawing/2014/main" id="{B44FD76B-D1AE-458B-AF32-E4AA246B0881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211962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7D22CD4-7F86-495D-B381-7D706058B916}"/>
              </a:ext>
            </a:extLst>
          </p:cNvPr>
          <p:cNvCxnSpPr>
            <a:cxnSpLocks/>
          </p:cNvCxnSpPr>
          <p:nvPr userDrawn="1"/>
        </p:nvCxnSpPr>
        <p:spPr>
          <a:xfrm flipV="1">
            <a:off x="6765174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1BA0EB90-BA97-4A18-AD3D-1E839B636DEB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56743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D057A87-963C-4F8A-BD4C-959BF8AF699B}"/>
              </a:ext>
            </a:extLst>
          </p:cNvPr>
          <p:cNvSpPr/>
          <p:nvPr userDrawn="1"/>
        </p:nvSpPr>
        <p:spPr>
          <a:xfrm>
            <a:off x="6714774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B6BAFE05-9EC0-4C3C-AB0F-89A83361452F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8350818" y="4992196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290BF8E2-78CA-4427-9231-3C5EDC272DEE}"/>
              </a:ext>
            </a:extLst>
          </p:cNvPr>
          <p:cNvSpPr>
            <a:spLocks noGrp="1"/>
          </p:cNvSpPr>
          <p:nvPr>
            <p:ph type="body" idx="55" hasCustomPrompt="1"/>
          </p:nvPr>
        </p:nvSpPr>
        <p:spPr>
          <a:xfrm>
            <a:off x="8350818" y="4187128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</a:p>
        </p:txBody>
      </p:sp>
      <p:sp>
        <p:nvSpPr>
          <p:cNvPr id="66" name="Picture Placeholder 2">
            <a:extLst>
              <a:ext uri="{FF2B5EF4-FFF2-40B4-BE49-F238E27FC236}">
                <a16:creationId xmlns:a16="http://schemas.microsoft.com/office/drawing/2014/main" id="{ACA8732F-AB9E-4253-BB5A-5ADD5BA9B15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976142" y="4430694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B9A566A-8C97-4AE6-B9EF-701587499889}"/>
              </a:ext>
            </a:extLst>
          </p:cNvPr>
          <p:cNvCxnSpPr>
            <a:cxnSpLocks/>
          </p:cNvCxnSpPr>
          <p:nvPr userDrawn="1"/>
        </p:nvCxnSpPr>
        <p:spPr>
          <a:xfrm flipV="1">
            <a:off x="10529354" y="3980054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Placeholder 3">
            <a:extLst>
              <a:ext uri="{FF2B5EF4-FFF2-40B4-BE49-F238E27FC236}">
                <a16:creationId xmlns:a16="http://schemas.microsoft.com/office/drawing/2014/main" id="{45B69021-5E85-4B37-B529-366AC57512FD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33161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407CD49-808A-445A-96C0-E3083C9FB390}"/>
              </a:ext>
            </a:extLst>
          </p:cNvPr>
          <p:cNvSpPr/>
          <p:nvPr userDrawn="1"/>
        </p:nvSpPr>
        <p:spPr>
          <a:xfrm>
            <a:off x="10478954" y="3925610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4131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980591"/>
            <a:ext cx="4187903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CASE STUDY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610893"/>
            <a:ext cx="4168311" cy="18975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319328"/>
            <a:ext cx="3866400" cy="100800"/>
            <a:chOff x="-1228304" y="3240138"/>
            <a:chExt cx="3866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81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53729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2DA762C-1D45-43AA-9DB3-3D8DBE3EACF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267325" y="1126345"/>
            <a:ext cx="6086475" cy="266246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4C3C1BF4-C955-4D71-87E4-BE0F7B61957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269967" y="3909256"/>
            <a:ext cx="6086475" cy="1822399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5956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Phon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294387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2212679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970230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6B07E0-C579-4C5F-9AD4-6AF791562924}"/>
              </a:ext>
            </a:extLst>
          </p:cNvPr>
          <p:cNvSpPr/>
          <p:nvPr userDrawn="1"/>
        </p:nvSpPr>
        <p:spPr>
          <a:xfrm>
            <a:off x="963549" y="1819285"/>
            <a:ext cx="4306824" cy="3648456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95" b="-1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D5639F99-011E-49CF-8ABD-A4DB4439FB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15505" y="1976894"/>
            <a:ext cx="1819656" cy="3108960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028483B2-B562-448D-AEE1-556BC9366BBA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102188" y="3517926"/>
            <a:ext cx="2057400" cy="1819656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95763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42737603-04DB-411C-B2D9-BDFF9AEE89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605A03A4-E79C-49C5-A546-FF8E2D42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319" y="3054194"/>
            <a:ext cx="1645920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EA27EF7-FC6B-496C-B737-B9219950367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384584" y="2023761"/>
            <a:ext cx="2469965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6C0E2C30-6E91-49DE-B7A1-6E32A19EC81D}"/>
              </a:ext>
            </a:extLst>
          </p:cNvPr>
          <p:cNvSpPr>
            <a:spLocks noGrp="1"/>
          </p:cNvSpPr>
          <p:nvPr>
            <p:ph type="body" sz="half" idx="36"/>
          </p:nvPr>
        </p:nvSpPr>
        <p:spPr>
          <a:xfrm>
            <a:off x="2596444" y="3054194"/>
            <a:ext cx="1389888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70BE5E73-C067-492F-BE30-5E3DADAD40EF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75852" y="373178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36A9B448-4FDC-41F7-941E-5BF5A129057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499831" y="373178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0B3A413-8776-4B3B-931F-C132DAB3A425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4940427" y="3054194"/>
            <a:ext cx="2113508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BAD0CCD5-B712-4DB2-BFE3-4D3461B29F6D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5494328" y="2023761"/>
            <a:ext cx="1943702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28" name="Picture Placeholder 12">
            <a:extLst>
              <a:ext uri="{FF2B5EF4-FFF2-40B4-BE49-F238E27FC236}">
                <a16:creationId xmlns:a16="http://schemas.microsoft.com/office/drawing/2014/main" id="{64125935-B0D3-4ABD-9BBA-A60E46D2C55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946407" y="3731781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47D3BA4D-FA26-44C8-B927-E42CC8E67B79}"/>
              </a:ext>
            </a:extLst>
          </p:cNvPr>
          <p:cNvSpPr>
            <a:spLocks noGrp="1"/>
          </p:cNvSpPr>
          <p:nvPr>
            <p:ph type="body" sz="half" idx="45"/>
          </p:nvPr>
        </p:nvSpPr>
        <p:spPr>
          <a:xfrm>
            <a:off x="7900319" y="3054194"/>
            <a:ext cx="2197045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D2A84D7-2523-470B-A3C0-0140355D4F68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8454220" y="2023761"/>
            <a:ext cx="1943702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5D1A91B-BB99-4DC7-B8F5-55514B49A9D1}"/>
              </a:ext>
            </a:extLst>
          </p:cNvPr>
          <p:cNvSpPr>
            <a:spLocks noGrp="1"/>
          </p:cNvSpPr>
          <p:nvPr>
            <p:ph type="body" sz="half" idx="49"/>
          </p:nvPr>
        </p:nvSpPr>
        <p:spPr>
          <a:xfrm>
            <a:off x="7900319" y="4671712"/>
            <a:ext cx="2223939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FAB2C75-BBBF-4A4D-A633-7CEFFABAFE32}"/>
              </a:ext>
            </a:extLst>
          </p:cNvPr>
          <p:cNvSpPr>
            <a:spLocks noGrp="1"/>
          </p:cNvSpPr>
          <p:nvPr>
            <p:ph type="body" sz="half" idx="51"/>
          </p:nvPr>
        </p:nvSpPr>
        <p:spPr>
          <a:xfrm>
            <a:off x="4940427" y="4830765"/>
            <a:ext cx="2048256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83CD3289-0FBC-4854-8EB2-ADD41F89C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3358" y="202341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7000" b="1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2F18CD59-6602-4DEC-9B12-412E6BAF928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2823" y="199949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1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88B09568-0B94-4B51-BE65-A72C65C3D7D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73424" y="2002966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1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315834F5-9ACD-4898-B96E-8C732881FF01}"/>
              </a:ext>
            </a:extLst>
          </p:cNvPr>
          <p:cNvSpPr>
            <a:spLocks noGrp="1"/>
          </p:cNvSpPr>
          <p:nvPr>
            <p:ph type="body" sz="half" idx="50"/>
          </p:nvPr>
        </p:nvSpPr>
        <p:spPr>
          <a:xfrm>
            <a:off x="2359124" y="5706529"/>
            <a:ext cx="8993089" cy="365122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7E5CF6DE-4761-4BA5-A429-30AC8BBAD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780001"/>
            <a:ext cx="10512424" cy="606677"/>
          </a:xfrm>
        </p:spPr>
        <p:txBody>
          <a:bodyPr lIns="0" tIns="0" rIns="0" bIns="0" anchor="t" anchorCtr="0">
            <a:normAutofit/>
          </a:bodyPr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  <p:sp>
        <p:nvSpPr>
          <p:cNvPr id="41" name="Picture Placeholder 9">
            <a:extLst>
              <a:ext uri="{FF2B5EF4-FFF2-40B4-BE49-F238E27FC236}">
                <a16:creationId xmlns:a16="http://schemas.microsoft.com/office/drawing/2014/main" id="{8A4896B5-1C5E-47F0-8F0C-4EF97E356C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0319" y="3779907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87F4783-C8BA-411C-A188-4A4DAED10C02}"/>
              </a:ext>
            </a:extLst>
          </p:cNvPr>
          <p:cNvGrpSpPr/>
          <p:nvPr userDrawn="1"/>
        </p:nvGrpSpPr>
        <p:grpSpPr>
          <a:xfrm flipH="1">
            <a:off x="4416000" y="1375202"/>
            <a:ext cx="7776000" cy="100800"/>
            <a:chOff x="-322289" y="3240138"/>
            <a:chExt cx="5070122" cy="100800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59A2713-966D-4694-A067-D6BE1B2986D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289" y="3290538"/>
              <a:ext cx="507012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CA15F19-C2FE-4F13-9359-69E884CA83B9}"/>
                </a:ext>
              </a:extLst>
            </p:cNvPr>
            <p:cNvSpPr/>
            <p:nvPr userDrawn="1"/>
          </p:nvSpPr>
          <p:spPr>
            <a:xfrm>
              <a:off x="4682109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35776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4189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noProof="0"/>
              <a:t>PITCH</a:t>
            </a:r>
            <a:br>
              <a:rPr lang="en-US" noProof="0"/>
            </a:br>
            <a:r>
              <a:rPr lang="en-US" noProof="0"/>
              <a:t>DECK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1958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EA943F6-C418-4339-8C7E-A12127BDE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777"/>
            <a:ext cx="10515600" cy="453429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4468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6FE9A2-5CE4-4652-97CE-3FF947D548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6D4E1-CC57-4556-9CB7-31B375477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59497"/>
            <a:ext cx="5181600" cy="4543719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AE7A31C-D605-4363-B037-1938B9304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59497"/>
            <a:ext cx="5181600" cy="4543719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4915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B5E40D-C1A5-4C5A-BBA0-C3E41F028D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5C650EE-495E-44EB-870B-AC85B18EB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56955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7DCC2A5-8A6A-431F-BD6C-93E32539A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03414"/>
            <a:ext cx="5157787" cy="339763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FE620E9-8AD3-4771-8897-E65B461E2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56955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5F265B-9F81-4A64-A8D4-7D0A31CEA4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03414"/>
            <a:ext cx="5183188" cy="339763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0803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AE79E65-3D1E-4444-9BD4-8578BF0C6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2000">
                <a:solidFill>
                  <a:schemeClr val="bg2"/>
                </a:solidFill>
              </a:defRPr>
            </a:lvl2pPr>
            <a:lvl3pPr>
              <a:defRPr sz="18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9995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1D23A006-AC57-4A0B-BC20-6D226A80C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853051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05564D-C546-470F-B93C-274AA86CE0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E102DC0-E499-4C34-9CD9-CDABF71081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0819" y="2355057"/>
            <a:ext cx="9250363" cy="2147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39916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05564D-C546-470F-B93C-274AA86CE0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545300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E60A5F-CE74-4F00-A5C2-F9742DDFFF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3171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7058B-89E0-4460-AB21-21747CB3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1C5EB-04D6-4050-930C-5F6907528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2220F-109C-4A57-81E9-C6279EDA1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6836" y="5878720"/>
            <a:ext cx="1336964" cy="298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5404F-F26F-42E5-BA15-C0373FC1CF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9960" y="5878720"/>
            <a:ext cx="2915733" cy="29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25174-FA04-488F-9F0C-3CD1D1483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643" y="5879656"/>
            <a:ext cx="354492" cy="297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FEF1588-F385-48F3-800A-554A9423E77A}"/>
              </a:ext>
            </a:extLst>
          </p:cNvPr>
          <p:cNvSpPr/>
          <p:nvPr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B0943-F568-4674-8FA4-B435B1E466AF}"/>
              </a:ext>
            </a:extLst>
          </p:cNvPr>
          <p:cNvCxnSpPr/>
          <p:nvPr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2DE7FD5-7941-43A1-8663-42AE40546A4F}"/>
              </a:ext>
            </a:extLst>
          </p:cNvPr>
          <p:cNvSpPr/>
          <p:nvPr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791EE5-EF06-4BF8-84C6-EC24114E73F5}"/>
              </a:ext>
            </a:extLst>
          </p:cNvPr>
          <p:cNvCxnSpPr>
            <a:cxnSpLocks/>
          </p:cNvCxnSpPr>
          <p:nvPr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86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90" r:id="rId33"/>
    <p:sldLayoutId id="2147483691" r:id="rId34"/>
    <p:sldLayoutId id="2147483688" r:id="rId35"/>
    <p:sldLayoutId id="2147483692" r:id="rId36"/>
    <p:sldLayoutId id="2147483689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27">
          <p15:clr>
            <a:srgbClr val="F26B43"/>
          </p15:clr>
        </p15:guide>
        <p15:guide id="2" pos="7174">
          <p15:clr>
            <a:srgbClr val="F26B43"/>
          </p15:clr>
        </p15:guide>
        <p15:guide id="3" pos="506">
          <p15:clr>
            <a:srgbClr val="F26B43"/>
          </p15:clr>
        </p15:guide>
        <p15:guide id="4" orient="horz" pos="3793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pos="3318">
          <p15:clr>
            <a:srgbClr val="F26B43"/>
          </p15:clr>
        </p15:guide>
        <p15:guide id="8" pos="43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1.docx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Word_Document1.docx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2.docx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F6FF42-70E3-4A7F-B5D8-2928FCB71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2000"/>
            <a:ext cx="9144000" cy="1786094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the Emotional Wound to Bring Your Writing to the Next Level</a:t>
            </a:r>
            <a:endParaRPr lang="ru-RU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40A11AA-C85D-4AF4-92B2-0F4E36F4E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1323"/>
            <a:ext cx="9144000" cy="459798"/>
          </a:xfrm>
        </p:spPr>
        <p:txBody>
          <a:bodyPr/>
          <a:lstStyle/>
          <a:p>
            <a:r>
              <a:rPr lang="en-US" dirty="0"/>
              <a:t>Sally Bosco</a:t>
            </a:r>
            <a:endParaRPr lang="ru-RU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80CC86EA-EF0C-EB41-AAAB-BC118FE1700E}"/>
              </a:ext>
            </a:extLst>
          </p:cNvPr>
          <p:cNvSpPr txBox="1">
            <a:spLocks/>
          </p:cNvSpPr>
          <p:nvPr/>
        </p:nvSpPr>
        <p:spPr>
          <a:xfrm>
            <a:off x="1326777" y="4251904"/>
            <a:ext cx="9144000" cy="178609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You can access the files used in this class at: </a:t>
            </a:r>
            <a:r>
              <a:rPr lang="en-US" sz="3600" dirty="0" err="1"/>
              <a:t>SallyBosco.com</a:t>
            </a:r>
            <a:r>
              <a:rPr lang="en-US" sz="3600" dirty="0"/>
              <a:t>   Click on the Classes tab.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0404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">
            <a:extLst>
              <a:ext uri="{FF2B5EF4-FFF2-40B4-BE49-F238E27FC236}">
                <a16:creationId xmlns:a16="http://schemas.microsoft.com/office/drawing/2014/main" id="{61169563-0C6E-483D-91B6-7AB8952A8FA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71295" y="3820760"/>
            <a:ext cx="3015007" cy="1257526"/>
          </a:xfrm>
        </p:spPr>
      </p:pic>
      <p:sp>
        <p:nvSpPr>
          <p:cNvPr id="12" name="TextBox 11"/>
          <p:cNvSpPr txBox="1"/>
          <p:nvPr/>
        </p:nvSpPr>
        <p:spPr>
          <a:xfrm>
            <a:off x="1146412" y="1460310"/>
            <a:ext cx="77792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fiction is about a wound colliding with a core problem in need of resolution.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656459-28E5-E04A-A647-088F1864003D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05111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6C22-D0C4-4D8E-86F7-1A902F1C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994717"/>
            <a:ext cx="8017995" cy="804338"/>
          </a:xfrm>
        </p:spPr>
        <p:txBody>
          <a:bodyPr>
            <a:noAutofit/>
          </a:bodyPr>
          <a:lstStyle/>
          <a:p>
            <a:r>
              <a:rPr lang="en-US" sz="4000" dirty="0"/>
              <a:t>What is an emotional wound? </a:t>
            </a:r>
          </a:p>
        </p:txBody>
      </p:sp>
      <p:pic>
        <p:nvPicPr>
          <p:cNvPr id="18" name="Picture Placeholder 17" descr="Abstract background">
            <a:extLst>
              <a:ext uri="{FF2B5EF4-FFF2-40B4-BE49-F238E27FC236}">
                <a16:creationId xmlns:a16="http://schemas.microsoft.com/office/drawing/2014/main" id="{FA9DAA9F-5926-4BC1-8F7B-06E0B1C2F0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2020" y="-20834"/>
            <a:ext cx="2333108" cy="2395544"/>
          </a:xfrm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F0772C99-D31B-1741-9E84-7A77534C56DF}"/>
              </a:ext>
            </a:extLst>
          </p:cNvPr>
          <p:cNvSpPr txBox="1">
            <a:spLocks/>
          </p:cNvSpPr>
          <p:nvPr/>
        </p:nvSpPr>
        <p:spPr>
          <a:xfrm>
            <a:off x="713289" y="2418711"/>
            <a:ext cx="8614784" cy="360556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138" indent="-465138"/>
            <a:r>
              <a:rPr lang="en-US" sz="4000" dirty="0">
                <a:solidFill>
                  <a:schemeClr val="bg2"/>
                </a:solidFill>
              </a:rPr>
              <a:t>A wound is a negative past experience or series of experiences that causes extensive emotional pain. It could be a devastating moment, repeated traumatic episodes, or an ongoing damaging situation.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6B7A30-4FEC-8D4C-AECB-B8D9465A6522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49445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&#10;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771" y="3875964"/>
            <a:ext cx="1797369" cy="298203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93F71D-1663-42FA-A91E-FA23F03F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691" y="1090118"/>
            <a:ext cx="8193009" cy="804338"/>
          </a:xfrm>
        </p:spPr>
        <p:txBody>
          <a:bodyPr>
            <a:normAutofit/>
          </a:bodyPr>
          <a:lstStyle/>
          <a:p>
            <a:r>
              <a:rPr lang="en-US" dirty="0"/>
              <a:t>However…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2CA978-7F10-45ED-A5E7-73BCC796D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4690" y="2243661"/>
            <a:ext cx="8614784" cy="363270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/>
                </a:solidFill>
              </a:rPr>
              <a:t>An emotional wound is so much more than an uncomfortable memory: it is a past traumatic moment that generates fear so deep it changes a person’s behavior and beliefs, often in negative, unhealthy ways.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D23DBB-D827-CF40-8BC4-E3151D9A5E3D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41257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6C22-D0C4-4D8E-86F7-1A902F1C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6" y="994717"/>
            <a:ext cx="6527966" cy="804338"/>
          </a:xfrm>
        </p:spPr>
        <p:txBody>
          <a:bodyPr>
            <a:normAutofit/>
          </a:bodyPr>
          <a:lstStyle/>
          <a:p>
            <a:r>
              <a:rPr lang="en-US" dirty="0"/>
              <a:t>Why this is personal to me…</a:t>
            </a:r>
          </a:p>
        </p:txBody>
      </p:sp>
      <p:pic>
        <p:nvPicPr>
          <p:cNvPr id="18" name="Picture Placeholder 17" descr="Abstract background">
            <a:extLst>
              <a:ext uri="{FF2B5EF4-FFF2-40B4-BE49-F238E27FC236}">
                <a16:creationId xmlns:a16="http://schemas.microsoft.com/office/drawing/2014/main" id="{FA9DAA9F-5926-4BC1-8F7B-06E0B1C2F0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2020" y="-20834"/>
            <a:ext cx="2333108" cy="2395544"/>
          </a:xfrm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F0772C99-D31B-1741-9E84-7A77534C56DF}"/>
              </a:ext>
            </a:extLst>
          </p:cNvPr>
          <p:cNvSpPr txBox="1">
            <a:spLocks/>
          </p:cNvSpPr>
          <p:nvPr/>
        </p:nvSpPr>
        <p:spPr>
          <a:xfrm>
            <a:off x="713289" y="1921173"/>
            <a:ext cx="8614784" cy="45353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138" indent="-465138"/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52DAFC-84FE-F346-927B-D19EC996B399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46163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&#10;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771" y="3875964"/>
            <a:ext cx="1797369" cy="2982036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2CA978-7F10-45ED-A5E7-73BCC796D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8463" y="4452582"/>
            <a:ext cx="8614784" cy="90775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Wounds are something we all share because life can be a painful teacher.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6E32D9B-0121-3D4B-9CD1-0F4F2DC88322}"/>
              </a:ext>
            </a:extLst>
          </p:cNvPr>
          <p:cNvSpPr txBox="1">
            <a:spLocks/>
          </p:cNvSpPr>
          <p:nvPr/>
        </p:nvSpPr>
        <p:spPr>
          <a:xfrm>
            <a:off x="1680470" y="587825"/>
            <a:ext cx="9211648" cy="34193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2"/>
                </a:solidFill>
              </a:rPr>
              <a:t>Why the emotional wound is essential: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</a:rPr>
              <a:t>It connects readers with complex characters who remind them of themselves, which results in story magic.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</a:rPr>
              <a:t>Creating true-to-life mirrors with our fiction is the key to drawing readers in.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F6B213-E0C0-2C4D-8BE2-20292331CDD3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15028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Abstract background">
            <a:extLst>
              <a:ext uri="{FF2B5EF4-FFF2-40B4-BE49-F238E27FC236}">
                <a16:creationId xmlns:a16="http://schemas.microsoft.com/office/drawing/2014/main" id="{FA9DAA9F-5926-4BC1-8F7B-06E0B1C2F0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2020" y="-20834"/>
            <a:ext cx="2333108" cy="239554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0F525C-D8A8-0345-9F74-29BF188899A2}"/>
              </a:ext>
            </a:extLst>
          </p:cNvPr>
          <p:cNvSpPr txBox="1"/>
          <p:nvPr/>
        </p:nvSpPr>
        <p:spPr>
          <a:xfrm>
            <a:off x="739587" y="715146"/>
            <a:ext cx="7853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/>
                </a:solidFill>
                <a:latin typeface="+mj-lt"/>
              </a:rPr>
              <a:t>Wounds can present in a variety of ways.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F1CBE7-E73E-204B-AA7A-F1D25BA1F622}"/>
              </a:ext>
            </a:extLst>
          </p:cNvPr>
          <p:cNvSpPr txBox="1"/>
          <p:nvPr/>
        </p:nvSpPr>
        <p:spPr>
          <a:xfrm>
            <a:off x="739587" y="1758895"/>
            <a:ext cx="88820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/>
                </a:solidFill>
                <a:latin typeface="+mj-lt"/>
              </a:rPr>
              <a:t>They can come from a single traumatic event or from repeated episodes of trauma, like a string of toxic relationships.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6F26D3-3F17-F547-BE77-94F1BA56E634}"/>
              </a:ext>
            </a:extLst>
          </p:cNvPr>
          <p:cNvSpPr txBox="1"/>
          <p:nvPr/>
        </p:nvSpPr>
        <p:spPr>
          <a:xfrm>
            <a:off x="739587" y="3661728"/>
            <a:ext cx="78530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/>
                </a:solidFill>
              </a:rPr>
              <a:t>Wounds may also result from a detrimental ongoing situation, such as childhood neglect or growing up in a violent cult.</a:t>
            </a:r>
            <a:endParaRPr lang="en-US" sz="28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4B1F1D-CC4A-1B46-8E4C-46D21AB3F4A3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729511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&#10;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771" y="3875964"/>
            <a:ext cx="1797369" cy="298203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93F71D-1663-42FA-A91E-FA23F03F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691" y="1090118"/>
            <a:ext cx="8193009" cy="804338"/>
          </a:xfrm>
        </p:spPr>
        <p:txBody>
          <a:bodyPr>
            <a:normAutofit/>
          </a:bodyPr>
          <a:lstStyle/>
          <a:p>
            <a:r>
              <a:rPr lang="en-US" dirty="0"/>
              <a:t>The wound’s dark passenger:  The Lie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2CA978-7F10-45ED-A5E7-73BCC796D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4690" y="2243661"/>
            <a:ext cx="8614784" cy="296978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This lie is a conclusion reached through flawed logic. Caught in a vulnerable state, the character tries to understand or rationalize her painful experience, only to falsely conclude that fault somehow lies within.</a:t>
            </a:r>
            <a:endParaRPr lang="en-US" sz="4000" dirty="0">
              <a:solidFill>
                <a:schemeClr val="bg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7C259D-2289-0B4B-BB60-04141948BA87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95244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6C22-D0C4-4D8E-86F7-1A902F1C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197" y="847164"/>
            <a:ext cx="8176951" cy="2473857"/>
          </a:xfrm>
        </p:spPr>
        <p:txBody>
          <a:bodyPr>
            <a:normAutofit/>
          </a:bodyPr>
          <a:lstStyle/>
          <a:p>
            <a:r>
              <a:rPr lang="en-US" sz="3200" dirty="0"/>
              <a:t>The lie is tied to disempowering beliefs (that the character is unworthy, incompetent, naïve, defective, or lacks value), a path of destruction is left in its wake.</a:t>
            </a:r>
          </a:p>
        </p:txBody>
      </p:sp>
      <p:pic>
        <p:nvPicPr>
          <p:cNvPr id="18" name="Picture Placeholder 17" descr="Abstract background">
            <a:extLst>
              <a:ext uri="{FF2B5EF4-FFF2-40B4-BE49-F238E27FC236}">
                <a16:creationId xmlns:a16="http://schemas.microsoft.com/office/drawing/2014/main" id="{FA9DAA9F-5926-4BC1-8F7B-06E0B1C2F0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2020" y="-20834"/>
            <a:ext cx="2333108" cy="2395544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51DCDB8-C4FD-D145-80B7-D3B8C8262361}"/>
              </a:ext>
            </a:extLst>
          </p:cNvPr>
          <p:cNvSpPr txBox="1">
            <a:spLocks/>
          </p:cNvSpPr>
          <p:nvPr/>
        </p:nvSpPr>
        <p:spPr>
          <a:xfrm>
            <a:off x="977197" y="3321021"/>
            <a:ext cx="8176951" cy="2703929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Once a lie forms, it’s like a fungus releasing toxic spores. The false belief seeds itself deep into the character, damaging his self-esteem, sabotaging his confidence, and creating fear.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F5580A-866F-204F-85CD-B7155D9ADD45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056685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&#10;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771" y="3875964"/>
            <a:ext cx="1797369" cy="298203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93F71D-1663-42FA-A91E-FA23F03F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691" y="1090118"/>
            <a:ext cx="8193009" cy="804338"/>
          </a:xfrm>
        </p:spPr>
        <p:txBody>
          <a:bodyPr>
            <a:normAutofit fontScale="90000"/>
          </a:bodyPr>
          <a:lstStyle/>
          <a:p>
            <a:r>
              <a:rPr lang="en-US" dirty="0"/>
              <a:t>The emotional wound causes fear that goes bone deep.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2CA978-7F10-45ED-A5E7-73BCC796D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4690" y="2243662"/>
            <a:ext cx="8614784" cy="357028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One of the most significant (and damaging) results of this type of fear taking the driver’s seat is the construction of EMOTIONAL SHIELDING, which the character erects as a barrier between him and the people or situations that could lead to more hurt.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08E2F1-5364-AD48-B9FC-B00B5B611ADA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18485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6C22-D0C4-4D8E-86F7-1A902F1C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810" y="440403"/>
            <a:ext cx="8613210" cy="1361102"/>
          </a:xfrm>
        </p:spPr>
        <p:txBody>
          <a:bodyPr anchor="t">
            <a:noAutofit/>
          </a:bodyPr>
          <a:lstStyle/>
          <a:p>
            <a:r>
              <a:rPr lang="en-US" sz="2800" dirty="0"/>
              <a:t>Because the wound is never allowed to heal, fear of what could happen again steers the character’s actions and choices at each moment.</a:t>
            </a:r>
          </a:p>
        </p:txBody>
      </p:sp>
      <p:pic>
        <p:nvPicPr>
          <p:cNvPr id="18" name="Picture Placeholder 17" descr="Abstract background">
            <a:extLst>
              <a:ext uri="{FF2B5EF4-FFF2-40B4-BE49-F238E27FC236}">
                <a16:creationId xmlns:a16="http://schemas.microsoft.com/office/drawing/2014/main" id="{FA9DAA9F-5926-4BC1-8F7B-06E0B1C2F0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2020" y="-20834"/>
            <a:ext cx="2333108" cy="2395544"/>
          </a:xfrm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F0772C99-D31B-1741-9E84-7A77534C56DF}"/>
              </a:ext>
            </a:extLst>
          </p:cNvPr>
          <p:cNvSpPr txBox="1">
            <a:spLocks/>
          </p:cNvSpPr>
          <p:nvPr/>
        </p:nvSpPr>
        <p:spPr>
          <a:xfrm>
            <a:off x="713289" y="1921173"/>
            <a:ext cx="8614784" cy="45353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138" indent="-465138"/>
            <a:endParaRPr lang="en-US" sz="3200" dirty="0">
              <a:solidFill>
                <a:schemeClr val="bg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D31DBA-F2EE-1F4C-8FE1-A3FC610457B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10582" y="1920705"/>
            <a:ext cx="9413308" cy="45174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99C59B-65C6-C445-9948-0AE479BDCB5A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416795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6C22-D0C4-4D8E-86F7-1A902F1C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828" y="774769"/>
            <a:ext cx="8778192" cy="804338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How to Brainstorm your Character’s Wound:</a:t>
            </a:r>
          </a:p>
        </p:txBody>
      </p:sp>
      <p:pic>
        <p:nvPicPr>
          <p:cNvPr id="18" name="Picture Placeholder 17" descr="Abstract background">
            <a:extLst>
              <a:ext uri="{FF2B5EF4-FFF2-40B4-BE49-F238E27FC236}">
                <a16:creationId xmlns:a16="http://schemas.microsoft.com/office/drawing/2014/main" id="{FA9DAA9F-5926-4BC1-8F7B-06E0B1C2F0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2020" y="-20834"/>
            <a:ext cx="2333108" cy="2395544"/>
          </a:xfr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C97C17E4-19C8-FD42-A7A7-CE673F616A7A}"/>
              </a:ext>
            </a:extLst>
          </p:cNvPr>
          <p:cNvSpPr txBox="1">
            <a:spLocks/>
          </p:cNvSpPr>
          <p:nvPr/>
        </p:nvSpPr>
        <p:spPr>
          <a:xfrm>
            <a:off x="733828" y="6259237"/>
            <a:ext cx="4201610" cy="34321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i="1" dirty="0"/>
              <a:t>See worksheet: Brainstorming the Emotional Wound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7FA750B-B1DE-FE46-8481-466B4409C97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515095" y="2499250"/>
            <a:ext cx="8777209" cy="2417331"/>
          </a:xfrm>
        </p:spPr>
        <p:txBody>
          <a:bodyPr numCol="2">
            <a:normAutofit lnSpcReduction="10000"/>
          </a:bodyPr>
          <a:lstStyle/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 influencers 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Unpleasant memories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Personality flaws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Fears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Secrets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Insecurities 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Biases or jaded outlook 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Overcompensation 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Dysfunction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Unmet needs  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DFC66DC-682F-744F-93EF-B92761B0E25D}"/>
              </a:ext>
            </a:extLst>
          </p:cNvPr>
          <p:cNvSpPr txBox="1">
            <a:spLocks/>
          </p:cNvSpPr>
          <p:nvPr/>
        </p:nvSpPr>
        <p:spPr>
          <a:xfrm>
            <a:off x="630639" y="1678598"/>
            <a:ext cx="6071103" cy="46784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General areas to brainstorm: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7E5E8CA-92F0-1944-8266-B8CFF5B623A9}"/>
              </a:ext>
            </a:extLst>
          </p:cNvPr>
          <p:cNvSpPr txBox="1">
            <a:spLocks/>
          </p:cNvSpPr>
          <p:nvPr/>
        </p:nvSpPr>
        <p:spPr>
          <a:xfrm>
            <a:off x="630639" y="5164506"/>
            <a:ext cx="10365310" cy="46784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See questions on Brainstorming the Emotional Wound - Worksheet.</a:t>
            </a:r>
          </a:p>
        </p:txBody>
      </p:sp>
      <p:sp>
        <p:nvSpPr>
          <p:cNvPr id="12" name="Title 4">
            <a:extLst>
              <a:ext uri="{FF2B5EF4-FFF2-40B4-BE49-F238E27FC236}">
                <a16:creationId xmlns:a16="http://schemas.microsoft.com/office/drawing/2014/main" id="{FA2BA563-B6B8-6445-8CB6-0FB09C4BCB30}"/>
              </a:ext>
            </a:extLst>
          </p:cNvPr>
          <p:cNvSpPr txBox="1">
            <a:spLocks/>
          </p:cNvSpPr>
          <p:nvPr/>
        </p:nvSpPr>
        <p:spPr>
          <a:xfrm>
            <a:off x="10229231" y="6131262"/>
            <a:ext cx="898685" cy="34321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0" dirty="0" err="1"/>
              <a:t>Con’t</a:t>
            </a:r>
            <a:r>
              <a:rPr lang="en-US" sz="2400" b="0" dirty="0"/>
              <a:t>.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E30357F-54F6-AF4C-BE5F-ABAC8099E5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450317"/>
              </p:ext>
            </p:extLst>
          </p:nvPr>
        </p:nvGraphicFramePr>
        <p:xfrm>
          <a:off x="5183911" y="6118650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Document" showAsIcon="1" r:id="rId4" imgW="965200" imgH="609600" progId="Word.Document.12">
                  <p:embed/>
                </p:oleObj>
              </mc:Choice>
              <mc:Fallback>
                <p:oleObj name="Document" showAsIcon="1" r:id="rId4" imgW="965200" imgH="609600" progId="Word.Documen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BD1DBAB-33F8-5C4B-A8F6-B6F3A2E75F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83911" y="6118650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BA1A770-33BB-214D-A7C4-92A0A9ECA0AD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741190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&#10;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771" y="3875964"/>
            <a:ext cx="1797369" cy="298203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93F71D-1663-42FA-A91E-FA23F03F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707" y="1090118"/>
            <a:ext cx="10065311" cy="804338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How to Brainstorm your Character’s Wound: (</a:t>
            </a:r>
            <a:r>
              <a:rPr lang="en-US" dirty="0" err="1"/>
              <a:t>con’t</a:t>
            </a:r>
            <a:r>
              <a:rPr lang="en-US" dirty="0"/>
              <a:t>):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19D996-1EAD-4EC5-92CC-5A60F9A9E91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173707" y="2040477"/>
            <a:ext cx="3138987" cy="4346675"/>
          </a:xfrm>
        </p:spPr>
        <p:txBody>
          <a:bodyPr>
            <a:normAutofit/>
          </a:bodyPr>
          <a:lstStyle/>
          <a:p>
            <a:pPr marL="412750" indent="-412750"/>
            <a:r>
              <a:rPr lang="en-US" sz="3200" dirty="0">
                <a:solidFill>
                  <a:schemeClr val="bg2"/>
                </a:solidFill>
              </a:rPr>
              <a:t>Unmet needs </a:t>
            </a:r>
          </a:p>
          <a:p>
            <a:pPr marL="406400" lvl="2"/>
            <a:r>
              <a:rPr lang="en-US" sz="2800" dirty="0">
                <a:solidFill>
                  <a:schemeClr val="bg2"/>
                </a:solidFill>
              </a:rPr>
              <a:t>A quick scan of Maslow’s pyramid can reveal what’s missing from your character’s life, which can be a signpost for an emotional wound.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A8900B-97A8-6540-829F-80DF8B1F134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572934" y="2040478"/>
            <a:ext cx="7215049" cy="45248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B8417C-99A6-074E-A2AB-58AE6ED40479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213228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6C22-D0C4-4D8E-86F7-1A902F1C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6" y="994717"/>
            <a:ext cx="6983412" cy="804338"/>
          </a:xfrm>
        </p:spPr>
        <p:txBody>
          <a:bodyPr>
            <a:normAutofit/>
          </a:bodyPr>
          <a:lstStyle/>
          <a:p>
            <a:r>
              <a:rPr lang="en-US" dirty="0"/>
              <a:t>Wound Categories: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EBE5B37-5B62-411B-BD45-E04DD958A3F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492978" y="2906972"/>
            <a:ext cx="8409923" cy="3222157"/>
          </a:xfrm>
        </p:spPr>
        <p:txBody>
          <a:bodyPr>
            <a:normAutofit fontScale="92500" lnSpcReduction="20000"/>
          </a:bodyPr>
          <a:lstStyle/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Disabilities and disfigurement</a:t>
            </a:r>
          </a:p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Injustice and hardship</a:t>
            </a:r>
          </a:p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Failures and mistakes</a:t>
            </a:r>
          </a:p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Misplaced trust and betrayals</a:t>
            </a:r>
          </a:p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Crime and victimization</a:t>
            </a:r>
          </a:p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Traumatic events</a:t>
            </a:r>
          </a:p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Specific childhood wounds</a:t>
            </a:r>
          </a:p>
        </p:txBody>
      </p:sp>
      <p:pic>
        <p:nvPicPr>
          <p:cNvPr id="18" name="Picture Placeholder 17" descr="Abstract background">
            <a:extLst>
              <a:ext uri="{FF2B5EF4-FFF2-40B4-BE49-F238E27FC236}">
                <a16:creationId xmlns:a16="http://schemas.microsoft.com/office/drawing/2014/main" id="{FA9DAA9F-5926-4BC1-8F7B-06E0B1C2F0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2020" y="-20834"/>
            <a:ext cx="2333108" cy="2395544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F829AA-8D58-EC4B-8471-6B7A7D458DBA}"/>
              </a:ext>
            </a:extLst>
          </p:cNvPr>
          <p:cNvSpPr txBox="1">
            <a:spLocks/>
          </p:cNvSpPr>
          <p:nvPr/>
        </p:nvSpPr>
        <p:spPr>
          <a:xfrm>
            <a:off x="1173707" y="1894455"/>
            <a:ext cx="9048466" cy="10125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It can help to understand common areas of psychological damage.</a:t>
            </a:r>
          </a:p>
          <a:p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8FF2A9-B003-5D48-8882-76D3586B0717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58542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&#10;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771" y="3875964"/>
            <a:ext cx="1797369" cy="298203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93F71D-1663-42FA-A91E-FA23F03F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691" y="592579"/>
            <a:ext cx="8193009" cy="804338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Reveal the Wound in your Story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2CA978-7F10-45ED-A5E7-73BCC796D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4689" y="1746123"/>
            <a:ext cx="8777209" cy="907752"/>
          </a:xfrm>
        </p:spPr>
        <p:txBody>
          <a:bodyPr>
            <a:noAutofit/>
          </a:bodyPr>
          <a:lstStyle/>
          <a:p>
            <a:r>
              <a:rPr lang="en-US" sz="2300" dirty="0"/>
              <a:t>Once you determine your character’s wound, you have to figure out how to reveal it to your readers. Showing is always better than telling.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19D996-1EAD-4EC5-92CC-5A60F9A9E91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614690" y="2675702"/>
            <a:ext cx="8777209" cy="3051095"/>
          </a:xfrm>
        </p:spPr>
        <p:txBody>
          <a:bodyPr>
            <a:normAutofit/>
          </a:bodyPr>
          <a:lstStyle/>
          <a:p>
            <a:pPr marL="412750" indent="-412750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big reveal</a:t>
            </a:r>
          </a:p>
          <a:p>
            <a:pPr marL="412750" indent="-412750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big tease</a:t>
            </a:r>
          </a:p>
          <a:p>
            <a:pPr marL="412750" indent="-412750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trail of breadcrumbs: leading the readers to the wounding event</a:t>
            </a:r>
          </a:p>
          <a:p>
            <a:pPr marL="412750" indent="-412750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Fear</a:t>
            </a:r>
          </a:p>
          <a:p>
            <a:pPr marL="412750" indent="-412750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Self-doubt</a:t>
            </a:r>
          </a:p>
          <a:p>
            <a:pPr marL="412750" indent="-412750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Overreactions and underreactions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9E60FACE-7872-824E-BB9B-EBFD405AC986}"/>
              </a:ext>
            </a:extLst>
          </p:cNvPr>
          <p:cNvSpPr txBox="1">
            <a:spLocks/>
          </p:cNvSpPr>
          <p:nvPr/>
        </p:nvSpPr>
        <p:spPr>
          <a:xfrm>
            <a:off x="10465242" y="5890995"/>
            <a:ext cx="898685" cy="34321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0" dirty="0" err="1"/>
              <a:t>Con’t</a:t>
            </a:r>
            <a:r>
              <a:rPr lang="en-US" sz="2400" b="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509445-5E6A-6346-B408-BBEABB10E99E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933658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&#10;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771" y="3875964"/>
            <a:ext cx="1797369" cy="298203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93F71D-1663-42FA-A91E-FA23F03F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691" y="1090118"/>
            <a:ext cx="9054145" cy="804338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Reveal the Wound in your Story: </a:t>
            </a:r>
            <a:r>
              <a:rPr lang="en-US" b="0" dirty="0"/>
              <a:t>(</a:t>
            </a:r>
            <a:r>
              <a:rPr lang="en-US" b="0" dirty="0" err="1"/>
              <a:t>con’t</a:t>
            </a:r>
            <a:r>
              <a:rPr lang="en-US" b="0" dirty="0"/>
              <a:t>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19D996-1EAD-4EC5-92CC-5A60F9A9E91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614691" y="2455611"/>
            <a:ext cx="8777209" cy="3051095"/>
          </a:xfrm>
        </p:spPr>
        <p:txBody>
          <a:bodyPr>
            <a:normAutofit/>
          </a:bodyPr>
          <a:lstStyle/>
          <a:p>
            <a:pPr marL="412750" indent="-412750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Triggers</a:t>
            </a:r>
          </a:p>
          <a:p>
            <a:pPr marL="412750" indent="-412750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Denied emotions</a:t>
            </a:r>
          </a:p>
          <a:p>
            <a:pPr marL="412750" indent="-412750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Obsessions</a:t>
            </a:r>
          </a:p>
          <a:p>
            <a:pPr marL="412750" indent="-412750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Dialogue and other characters</a:t>
            </a:r>
          </a:p>
          <a:p>
            <a:pPr marL="412750" indent="-412750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Setting interactions (props, symbols, locations, weather)</a:t>
            </a:r>
          </a:p>
          <a:p>
            <a:pPr marL="412750" indent="-412750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Defense mechanisms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EA6ACA-4C43-2F46-A47A-94E45D372049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740235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&#10;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771" y="3875964"/>
            <a:ext cx="1797369" cy="298203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93F71D-1663-42FA-A91E-FA23F03F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691" y="1090118"/>
            <a:ext cx="9054145" cy="804338"/>
          </a:xfrm>
        </p:spPr>
        <p:txBody>
          <a:bodyPr>
            <a:normAutofit fontScale="90000"/>
          </a:bodyPr>
          <a:lstStyle/>
          <a:p>
            <a:r>
              <a:rPr lang="en-US" dirty="0"/>
              <a:t>Problems to Avoid in Revealing Your Character’s Wound: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19D996-1EAD-4EC5-92CC-5A60F9A9E91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614691" y="2571358"/>
            <a:ext cx="8777209" cy="3051095"/>
          </a:xfrm>
        </p:spPr>
        <p:txBody>
          <a:bodyPr>
            <a:normAutofit/>
          </a:bodyPr>
          <a:lstStyle/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 dumps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Poorly staged flashbacks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Misused prologues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Wounds that aren’t credible</a:t>
            </a:r>
          </a:p>
          <a:p>
            <a:pPr marL="412750" indent="-412750"/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Wounds that resolve abruptly</a:t>
            </a:r>
            <a:endParaRPr lang="en-US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A9D2C4-E559-0F41-9313-4C07B3D4BCC9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299312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6C22-D0C4-4D8E-86F7-1A902F1C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811" y="635057"/>
            <a:ext cx="8016633" cy="804338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Choose a Plot that Maximizes your Character’s Wound: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EBE5B37-5B62-411B-BD45-E04DD958A3F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252488" y="2936102"/>
            <a:ext cx="10160150" cy="3585325"/>
          </a:xfrm>
        </p:spPr>
        <p:txBody>
          <a:bodyPr>
            <a:normAutofit lnSpcReduction="10000"/>
          </a:bodyPr>
          <a:lstStyle/>
          <a:p>
            <a:r>
              <a:rPr lang="en-US" sz="2200" b="1" dirty="0">
                <a:solidFill>
                  <a:schemeClr val="bg2"/>
                </a:solidFill>
              </a:rPr>
              <a:t>Example:  </a:t>
            </a:r>
            <a:r>
              <a:rPr lang="en-US" sz="2200" dirty="0">
                <a:solidFill>
                  <a:schemeClr val="bg2"/>
                </a:solidFill>
              </a:rPr>
              <a:t>Jack Torrance (</a:t>
            </a:r>
            <a:r>
              <a:rPr lang="en-US" sz="2200" i="1" dirty="0">
                <a:solidFill>
                  <a:schemeClr val="bg2"/>
                </a:solidFill>
              </a:rPr>
              <a:t>The Shining</a:t>
            </a:r>
            <a:r>
              <a:rPr lang="en-US" sz="2200" dirty="0">
                <a:solidFill>
                  <a:schemeClr val="bg2"/>
                </a:solidFill>
              </a:rPr>
              <a:t>) </a:t>
            </a:r>
          </a:p>
          <a:p>
            <a:r>
              <a:rPr lang="en-US" sz="2200" b="1" dirty="0">
                <a:solidFill>
                  <a:schemeClr val="bg2"/>
                </a:solidFill>
              </a:rPr>
              <a:t>Wound:  </a:t>
            </a:r>
            <a:r>
              <a:rPr lang="en-US" sz="2200" dirty="0">
                <a:solidFill>
                  <a:schemeClr val="bg2"/>
                </a:solidFill>
              </a:rPr>
              <a:t> Growing up with an abusive and alcoholic parent</a:t>
            </a:r>
          </a:p>
          <a:p>
            <a:r>
              <a:rPr lang="en-US" sz="2200" b="1" dirty="0">
                <a:solidFill>
                  <a:schemeClr val="bg2"/>
                </a:solidFill>
              </a:rPr>
              <a:t>Fear:  </a:t>
            </a:r>
            <a:r>
              <a:rPr lang="en-US" sz="2200" dirty="0">
                <a:solidFill>
                  <a:schemeClr val="bg2"/>
                </a:solidFill>
              </a:rPr>
              <a:t>That he will be just like his dad</a:t>
            </a:r>
          </a:p>
          <a:p>
            <a:r>
              <a:rPr lang="en-US" sz="2200" b="1" dirty="0">
                <a:solidFill>
                  <a:schemeClr val="bg2"/>
                </a:solidFill>
              </a:rPr>
              <a:t>Emotional Shielding:  </a:t>
            </a:r>
            <a:r>
              <a:rPr lang="en-US" sz="2200" dirty="0">
                <a:solidFill>
                  <a:schemeClr val="bg2"/>
                </a:solidFill>
              </a:rPr>
              <a:t>Jack is a recovering alcoholic with rage issues who. Though he recognizes his dead father’s negative influence over him, he doesn’t fully refute the resulting self-doubt, which undermine his efforts to become a better parent and husband.</a:t>
            </a:r>
          </a:p>
          <a:p>
            <a:r>
              <a:rPr lang="en-US" sz="2200" b="1" dirty="0">
                <a:solidFill>
                  <a:schemeClr val="bg2"/>
                </a:solidFill>
              </a:rPr>
              <a:t>Unmet Need: </a:t>
            </a:r>
            <a:r>
              <a:rPr lang="en-US" sz="2200" dirty="0">
                <a:solidFill>
                  <a:schemeClr val="bg2"/>
                </a:solidFill>
              </a:rPr>
              <a:t>Ultimately, Jack is lacking Esteem and recognition because he</a:t>
            </a:r>
            <a:br>
              <a:rPr lang="en-US" sz="2200" dirty="0">
                <a:solidFill>
                  <a:schemeClr val="bg2"/>
                </a:solidFill>
              </a:rPr>
            </a:br>
            <a:r>
              <a:rPr lang="en-US" sz="2200" dirty="0">
                <a:solidFill>
                  <a:schemeClr val="bg2"/>
                </a:solidFill>
              </a:rPr>
              <a:t>doesn’t respect himself. Though he finds redemption in the end, the</a:t>
            </a:r>
            <a:br>
              <a:rPr lang="en-US" sz="2200" dirty="0">
                <a:solidFill>
                  <a:schemeClr val="bg2"/>
                </a:solidFill>
              </a:rPr>
            </a:br>
            <a:r>
              <a:rPr lang="en-US" sz="2200" dirty="0">
                <a:solidFill>
                  <a:schemeClr val="bg2"/>
                </a:solidFill>
              </a:rPr>
              <a:t>insecurity resulting from his wound eventually leads to his physical demise.</a:t>
            </a:r>
          </a:p>
          <a:p>
            <a:pPr marL="407988" indent="-407988"/>
            <a:endParaRPr lang="en-US" sz="3200" dirty="0">
              <a:solidFill>
                <a:schemeClr val="bg2"/>
              </a:solidFill>
            </a:endParaRPr>
          </a:p>
        </p:txBody>
      </p:sp>
      <p:pic>
        <p:nvPicPr>
          <p:cNvPr id="18" name="Picture Placeholder 17" descr="Abstract background">
            <a:extLst>
              <a:ext uri="{FF2B5EF4-FFF2-40B4-BE49-F238E27FC236}">
                <a16:creationId xmlns:a16="http://schemas.microsoft.com/office/drawing/2014/main" id="{FA9DAA9F-5926-4BC1-8F7B-06E0B1C2F0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2020" y="-20834"/>
            <a:ext cx="2333108" cy="2395544"/>
          </a:xfrm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FC124AA-BF7F-9846-BC90-884AF87F1294}"/>
              </a:ext>
            </a:extLst>
          </p:cNvPr>
          <p:cNvSpPr txBox="1">
            <a:spLocks/>
          </p:cNvSpPr>
          <p:nvPr/>
        </p:nvSpPr>
        <p:spPr>
          <a:xfrm>
            <a:off x="630639" y="1678597"/>
            <a:ext cx="9531933" cy="10183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You have some idea of your character and some idea of your plot.</a:t>
            </a:r>
          </a:p>
          <a:p>
            <a:pPr marL="0" indent="0">
              <a:buNone/>
            </a:pPr>
            <a:r>
              <a:rPr lang="en-US" sz="2400" dirty="0"/>
              <a:t>With your character’s wound in mind, choose a plot that makes life a living hell for her.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C0C2EAE8-7318-2042-BE3A-A1513C70389F}"/>
              </a:ext>
            </a:extLst>
          </p:cNvPr>
          <p:cNvSpPr txBox="1">
            <a:spLocks/>
          </p:cNvSpPr>
          <p:nvPr/>
        </p:nvSpPr>
        <p:spPr>
          <a:xfrm>
            <a:off x="6863788" y="6421283"/>
            <a:ext cx="5139160" cy="34321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i="1" dirty="0"/>
              <a:t>See worksheet: Integrating the Emotional Wound into Your Plot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718308AC-23B6-4745-940F-B197EFBAAC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132474"/>
              </p:ext>
            </p:extLst>
          </p:nvPr>
        </p:nvGraphicFramePr>
        <p:xfrm>
          <a:off x="10879928" y="5649296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Document" showAsIcon="1" r:id="rId4" imgW="965200" imgH="609600" progId="Word.Document.12">
                  <p:embed/>
                </p:oleObj>
              </mc:Choice>
              <mc:Fallback>
                <p:oleObj name="Document" showAsIcon="1" r:id="rId4" imgW="965200" imgH="609600" progId="Word.Document.12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10B3D38A-D485-804E-9ACF-DD305BA039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79928" y="5649296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9658F9C-6826-9449-9F78-FB7800FE0746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736278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6C22-D0C4-4D8E-86F7-1A902F1C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6" y="994717"/>
            <a:ext cx="6983412" cy="804338"/>
          </a:xfrm>
        </p:spPr>
        <p:txBody>
          <a:bodyPr>
            <a:normAutofit fontScale="90000"/>
          </a:bodyPr>
          <a:lstStyle/>
          <a:p>
            <a:r>
              <a:rPr lang="en-US" dirty="0"/>
              <a:t>Character Arc: An Internal Shift to Embrace Change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EBE5B37-5B62-411B-BD45-E04DD958A3F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287212" y="2107077"/>
            <a:ext cx="9514138" cy="4336586"/>
          </a:xfrm>
        </p:spPr>
        <p:txBody>
          <a:bodyPr>
            <a:normAutofit fontScale="92500" lnSpcReduction="20000"/>
          </a:bodyPr>
          <a:lstStyle/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﻿Outer story vs. inner story</a:t>
            </a:r>
          </a:p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Two possible arcs:</a:t>
            </a:r>
          </a:p>
          <a:p>
            <a:pPr marL="812800" indent="-400050"/>
            <a:r>
              <a:rPr lang="en-US" sz="3200" dirty="0">
                <a:solidFill>
                  <a:schemeClr val="bg2"/>
                </a:solidFill>
              </a:rPr>
              <a:t>Lack + emptiness leaves the character yearning for more. The rest of the story is about the pursuit of that unmet need by the character chasing a tangible goal that will fill it.</a:t>
            </a:r>
          </a:p>
          <a:p>
            <a:pPr marL="812800" indent="-400050"/>
            <a:r>
              <a:rPr lang="en-US" sz="3200" dirty="0">
                <a:solidFill>
                  <a:schemeClr val="bg2"/>
                </a:solidFill>
              </a:rPr>
              <a:t>The character starts the story feeling satisfied and complete. Almost immediately, something is taken from him. The story then becomes about the character regaining what was lost.</a:t>
            </a:r>
          </a:p>
          <a:p>
            <a:pPr marL="407988" indent="-407988"/>
            <a:endParaRPr lang="en-US" sz="3200" dirty="0">
              <a:solidFill>
                <a:schemeClr val="bg2"/>
              </a:solidFill>
            </a:endParaRPr>
          </a:p>
        </p:txBody>
      </p:sp>
      <p:pic>
        <p:nvPicPr>
          <p:cNvPr id="18" name="Picture Placeholder 17" descr="Abstract background">
            <a:extLst>
              <a:ext uri="{FF2B5EF4-FFF2-40B4-BE49-F238E27FC236}">
                <a16:creationId xmlns:a16="http://schemas.microsoft.com/office/drawing/2014/main" id="{FA9DAA9F-5926-4BC1-8F7B-06E0B1C2F0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2020" y="-20834"/>
            <a:ext cx="2333108" cy="2395544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6D1797-50E9-EF4B-B22C-3540AE949E6B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736339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&#10;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771" y="3875964"/>
            <a:ext cx="1797369" cy="298203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93F71D-1663-42FA-A91E-FA23F03F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689" y="395637"/>
            <a:ext cx="8983144" cy="804338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The Driving Components of the Character Arc: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2CA978-7F10-45ED-A5E7-73BCC796D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4689" y="1097768"/>
            <a:ext cx="8777209" cy="1043548"/>
          </a:xfrm>
        </p:spPr>
        <p:txBody>
          <a:bodyPr>
            <a:noAutofit/>
          </a:bodyPr>
          <a:lstStyle/>
          <a:p>
            <a:r>
              <a:rPr lang="en-US" sz="2400" dirty="0"/>
              <a:t>The following four pieces make up the core of storytelling. Take one away and what remains is diminished, or the story as a whole may fail to work.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19D996-1EAD-4EC5-92CC-5A60F9A9E91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707288" y="2315887"/>
            <a:ext cx="8777209" cy="3888143"/>
          </a:xfrm>
        </p:spPr>
        <p:txBody>
          <a:bodyPr>
            <a:normAutofit lnSpcReduction="10000"/>
          </a:bodyPr>
          <a:lstStyle/>
          <a:p>
            <a:pPr marL="412750" indent="-412750"/>
            <a:r>
              <a:rPr lang="en-US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Inner Motivation: </a:t>
            </a:r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unmet or missing need that creates a deep longing or sense or urgency.</a:t>
            </a:r>
          </a:p>
          <a:p>
            <a:pPr marL="412750" indent="-412750"/>
            <a:r>
              <a:rPr lang="en-US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Outer Motivation: </a:t>
            </a:r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tangible goal that represents the fulfillment of this need.</a:t>
            </a:r>
          </a:p>
          <a:p>
            <a:pPr marL="412750" indent="-412750"/>
            <a:r>
              <a:rPr lang="en-US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Outer Conflict: </a:t>
            </a:r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People or forces that oppose the character’s mission.</a:t>
            </a:r>
          </a:p>
          <a:p>
            <a:pPr marL="412750" indent="-412750"/>
            <a:r>
              <a:rPr lang="en-US" sz="28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Inner Conflict: </a:t>
            </a:r>
            <a:r>
              <a:rPr lang="en-US" sz="2800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fears, flaws, wounds, or misbeliefs that block personal growth and diminish the character’s self-worth.</a:t>
            </a:r>
          </a:p>
          <a:p>
            <a:pPr marL="412750" indent="-412750"/>
            <a:endParaRPr lang="en-US" sz="28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E1A981-4969-AE43-8EF3-16F3540F6160}"/>
              </a:ext>
            </a:extLst>
          </p:cNvPr>
          <p:cNvSpPr txBox="1"/>
          <p:nvPr/>
        </p:nvSpPr>
        <p:spPr>
          <a:xfrm>
            <a:off x="255494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911968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&#10;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771" y="3875964"/>
            <a:ext cx="1797369" cy="298203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93F71D-1663-42FA-A91E-FA23F03F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0652" y="285780"/>
            <a:ext cx="6699078" cy="804338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The Character Arc Diagram</a:t>
            </a:r>
            <a:br>
              <a:rPr lang="en-US" dirty="0"/>
            </a:br>
            <a:r>
              <a:rPr lang="en-US" sz="2700" dirty="0"/>
              <a:t>(considering the emotional wound):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2CA978-7F10-45ED-A5E7-73BCC796D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4689" y="2243662"/>
            <a:ext cx="8777209" cy="907752"/>
          </a:xfrm>
        </p:spPr>
        <p:txBody>
          <a:bodyPr>
            <a:noAutofit/>
          </a:bodyPr>
          <a:lstStyle/>
          <a:p>
            <a:endParaRPr lang="en-US" sz="23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19D996-1EAD-4EC5-92CC-5A60F9A9E91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614690" y="3173241"/>
            <a:ext cx="8777209" cy="3051095"/>
          </a:xfrm>
        </p:spPr>
        <p:txBody>
          <a:bodyPr>
            <a:normAutofit/>
          </a:bodyPr>
          <a:lstStyle/>
          <a:p>
            <a:pPr marL="412750" indent="-412750"/>
            <a:endParaRPr lang="en-US" sz="24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utoShape 2" descr="IMG_0980.jpg">
            <a:extLst>
              <a:ext uri="{FF2B5EF4-FFF2-40B4-BE49-F238E27FC236}">
                <a16:creationId xmlns:a16="http://schemas.microsoft.com/office/drawing/2014/main" id="{48F8817D-7B3D-9D45-A8ED-0B32D4B41C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3439" y="1090118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048748-112F-9D4E-88E6-7AEFF1603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689" y="1165823"/>
            <a:ext cx="9027582" cy="54244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206172-C4C3-8440-A27F-05A94D398A60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406334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&#10;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771" y="3875964"/>
            <a:ext cx="1797369" cy="298203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93F71D-1663-42FA-A91E-FA23F03F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691" y="1090118"/>
            <a:ext cx="9054145" cy="804338"/>
          </a:xfrm>
        </p:spPr>
        <p:txBody>
          <a:bodyPr>
            <a:normAutofit/>
          </a:bodyPr>
          <a:lstStyle/>
          <a:p>
            <a:r>
              <a:rPr lang="en-US" dirty="0"/>
              <a:t>Problems to Avoid: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2CA978-7F10-45ED-A5E7-73BCC796D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4689" y="2243662"/>
            <a:ext cx="8777209" cy="907752"/>
          </a:xfrm>
        </p:spPr>
        <p:txBody>
          <a:bodyPr>
            <a:noAutofit/>
          </a:bodyPr>
          <a:lstStyle/>
          <a:p>
            <a:endParaRPr lang="en-US" sz="23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19D996-1EAD-4EC5-92CC-5A60F9A9E91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614690" y="3173241"/>
            <a:ext cx="8777209" cy="3051095"/>
          </a:xfrm>
        </p:spPr>
        <p:txBody>
          <a:bodyPr>
            <a:normAutofit/>
          </a:bodyPr>
          <a:lstStyle/>
          <a:p>
            <a:pPr marL="412750" indent="-412750"/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 dumps</a:t>
            </a:r>
          </a:p>
          <a:p>
            <a:pPr marL="412750" indent="-412750"/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Poorly staged flashbacks</a:t>
            </a:r>
          </a:p>
          <a:p>
            <a:pPr marL="412750" indent="-412750"/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Misused prologues</a:t>
            </a:r>
          </a:p>
          <a:p>
            <a:pPr marL="412750" indent="-412750"/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Wounds that aren’t credible</a:t>
            </a:r>
          </a:p>
          <a:p>
            <a:pPr marL="412750" indent="-412750"/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Wounds that resolve abruptly</a:t>
            </a:r>
            <a:endParaRPr lang="en-US" sz="2400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utoShape 2" descr="IMG_0980.jpg">
            <a:extLst>
              <a:ext uri="{FF2B5EF4-FFF2-40B4-BE49-F238E27FC236}">
                <a16:creationId xmlns:a16="http://schemas.microsoft.com/office/drawing/2014/main" id="{48F8817D-7B3D-9D45-A8ED-0B32D4B41C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3439" y="1090118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89D0C0-AEC6-414B-AF4B-1A741BC1C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27" y="361260"/>
            <a:ext cx="9006874" cy="62202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F10D5A-D40C-AB40-A7B7-C6B0072F76F6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D4022-8B09-9646-88E8-7B301340C8EA}"/>
              </a:ext>
            </a:extLst>
          </p:cNvPr>
          <p:cNvSpPr/>
          <p:nvPr/>
        </p:nvSpPr>
        <p:spPr>
          <a:xfrm>
            <a:off x="7893424" y="6010835"/>
            <a:ext cx="2689411" cy="4034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88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bstract background&#10;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771" y="3875964"/>
            <a:ext cx="1797369" cy="298203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93F71D-1663-42FA-A91E-FA23F03F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691" y="1090118"/>
            <a:ext cx="8193009" cy="804338"/>
          </a:xfrm>
        </p:spPr>
        <p:txBody>
          <a:bodyPr>
            <a:normAutofit/>
          </a:bodyPr>
          <a:lstStyle/>
          <a:p>
            <a:r>
              <a:rPr lang="en-US" dirty="0"/>
              <a:t>Exercises…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2CA978-7F10-45ED-A5E7-73BCC796D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4690" y="2151067"/>
            <a:ext cx="8614784" cy="603708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Brainstorming the Emotional Wound - Worksheet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685DE63-9635-6042-AEEF-9AA36C653F39}"/>
              </a:ext>
            </a:extLst>
          </p:cNvPr>
          <p:cNvSpPr txBox="1">
            <a:spLocks/>
          </p:cNvSpPr>
          <p:nvPr/>
        </p:nvSpPr>
        <p:spPr>
          <a:xfrm>
            <a:off x="2730437" y="4180238"/>
            <a:ext cx="8614784" cy="4538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Segoe UI Semibold" panose="020B07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2"/>
                </a:solidFill>
              </a:rPr>
              <a:t>Integrating the Emotional Wound into your Plot - Worksheet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BD1DBAB-33F8-5C4B-A8F6-B6F3A2E75F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288312"/>
              </p:ext>
            </p:extLst>
          </p:nvPr>
        </p:nvGraphicFramePr>
        <p:xfrm>
          <a:off x="5613400" y="3122613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Document" showAsIcon="1" r:id="rId4" imgW="965200" imgH="609600" progId="Word.Document.12">
                  <p:embed/>
                </p:oleObj>
              </mc:Choice>
              <mc:Fallback>
                <p:oleObj name="Document" showAsIcon="1" r:id="rId4" imgW="965200" imgH="60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13400" y="3122613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10B3D38A-D485-804E-9ACF-DD305BA039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093257"/>
              </p:ext>
            </p:extLst>
          </p:nvPr>
        </p:nvGraphicFramePr>
        <p:xfrm>
          <a:off x="5613400" y="5634319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Document" showAsIcon="1" r:id="rId6" imgW="965200" imgH="609600" progId="Word.Document.12">
                  <p:embed/>
                </p:oleObj>
              </mc:Choice>
              <mc:Fallback>
                <p:oleObj name="Document" showAsIcon="1" r:id="rId6" imgW="965200" imgH="60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13400" y="5634319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5021CE0-E9E2-9445-A010-4B0CDB178EC0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462448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6C22-D0C4-4D8E-86F7-1A902F1C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994717"/>
            <a:ext cx="8329149" cy="804338"/>
          </a:xfrm>
        </p:spPr>
        <p:txBody>
          <a:bodyPr>
            <a:normAutofit fontScale="90000"/>
          </a:bodyPr>
          <a:lstStyle/>
          <a:p>
            <a:r>
              <a:rPr lang="en-US" dirty="0"/>
              <a:t>What did you learn from the exercises?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EBE5B37-5B62-411B-BD45-E04DD958A3F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287212" y="2107077"/>
            <a:ext cx="8794337" cy="4027505"/>
          </a:xfrm>
        </p:spPr>
        <p:txBody>
          <a:bodyPr>
            <a:normAutofit fontScale="92500" lnSpcReduction="10000"/>
          </a:bodyPr>
          <a:lstStyle/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What did you learn about your character’s emotional wound?</a:t>
            </a:r>
          </a:p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What is the lie your character is telling herself?</a:t>
            </a:r>
          </a:p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What emotional shielding does she use?</a:t>
            </a:r>
          </a:p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Did you ﻿find a plot that resonates with the character’s wound?</a:t>
            </a:r>
          </a:p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What is your character’s dark moment?</a:t>
            </a:r>
          </a:p>
          <a:p>
            <a:pPr marL="407988" indent="-407988"/>
            <a:r>
              <a:rPr lang="en-US" sz="3200" dirty="0">
                <a:solidFill>
                  <a:schemeClr val="bg2"/>
                </a:solidFill>
              </a:rPr>
              <a:t>What unmet need drives her towards her goal?</a:t>
            </a:r>
          </a:p>
        </p:txBody>
      </p:sp>
      <p:pic>
        <p:nvPicPr>
          <p:cNvPr id="18" name="Picture Placeholder 17" descr="Abstract background">
            <a:extLst>
              <a:ext uri="{FF2B5EF4-FFF2-40B4-BE49-F238E27FC236}">
                <a16:creationId xmlns:a16="http://schemas.microsoft.com/office/drawing/2014/main" id="{FA9DAA9F-5926-4BC1-8F7B-06E0B1C2F0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2020" y="-20834"/>
            <a:ext cx="2333108" cy="2395544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AEA138-ACA0-CF4C-93EA-6367C4B92E31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006291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BCAB2DE-EF98-46F8-A621-2E1A6624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584" y="457496"/>
            <a:ext cx="4494133" cy="804338"/>
          </a:xfrm>
        </p:spPr>
        <p:txBody>
          <a:bodyPr/>
          <a:lstStyle/>
          <a:p>
            <a:r>
              <a:rPr lang="en-US" dirty="0"/>
              <a:t>References:</a:t>
            </a:r>
          </a:p>
        </p:txBody>
      </p:sp>
      <p:pic>
        <p:nvPicPr>
          <p:cNvPr id="11" name="Picture Placeholder 10" descr="Abstract background">
            <a:extLst>
              <a:ext uri="{FF2B5EF4-FFF2-40B4-BE49-F238E27FC236}">
                <a16:creationId xmlns:a16="http://schemas.microsoft.com/office/drawing/2014/main" id="{FBF9093D-0565-48ED-AA9F-AE0E3494717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7986C-983F-481D-81FB-E03E9127D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5F236F-BB92-408F-9A08-D5576EB53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C55721-47F2-4ED5-B964-D4332938A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2FBE60-C7D5-9D4A-A9C3-6D7CA155C8D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08494" y="828555"/>
            <a:ext cx="2416819" cy="3568634"/>
          </a:xfrm>
          <a:prstGeom prst="rect">
            <a:avLst/>
          </a:prstGeom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54269DC7-64A7-3348-85F6-7C408A45DDF7}"/>
              </a:ext>
            </a:extLst>
          </p:cNvPr>
          <p:cNvSpPr txBox="1">
            <a:spLocks/>
          </p:cNvSpPr>
          <p:nvPr/>
        </p:nvSpPr>
        <p:spPr>
          <a:xfrm>
            <a:off x="3198690" y="1912946"/>
            <a:ext cx="5085535" cy="322215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7988" indent="-407988" algn="l"/>
            <a:r>
              <a:rPr lang="en-US" sz="3200" i="1" dirty="0">
                <a:solidFill>
                  <a:schemeClr val="bg2"/>
                </a:solidFill>
              </a:rPr>
              <a:t>The Emotional Wound Thesaurus, </a:t>
            </a:r>
            <a:r>
              <a:rPr lang="en-US" sz="3200" dirty="0">
                <a:solidFill>
                  <a:schemeClr val="bg2"/>
                </a:solidFill>
              </a:rPr>
              <a:t>by Angela Ackerman &amp; Becca Puglisi</a:t>
            </a:r>
          </a:p>
          <a:p>
            <a:pPr marL="407988" indent="-407988" algn="l"/>
            <a:endParaRPr lang="en-US" sz="3200" dirty="0">
              <a:solidFill>
                <a:schemeClr val="bg2"/>
              </a:solidFill>
            </a:endParaRPr>
          </a:p>
          <a:p>
            <a:pPr marL="407988" indent="-407988" algn="l"/>
            <a:r>
              <a:rPr lang="en-US" sz="3200" i="1" dirty="0">
                <a:solidFill>
                  <a:schemeClr val="bg2"/>
                </a:solidFill>
              </a:rPr>
              <a:t>Creating Character Arcs, </a:t>
            </a:r>
            <a:r>
              <a:rPr lang="en-US" sz="3200" dirty="0">
                <a:solidFill>
                  <a:schemeClr val="bg2"/>
                </a:solidFill>
              </a:rPr>
              <a:t>by K.M. Weiland</a:t>
            </a:r>
          </a:p>
          <a:p>
            <a:pPr marL="407988" indent="-407988" algn="l"/>
            <a:endParaRPr lang="en-US" sz="3200" dirty="0">
              <a:solidFill>
                <a:schemeClr val="bg2"/>
              </a:solidFill>
            </a:endParaRPr>
          </a:p>
          <a:p>
            <a:pPr marL="407988" indent="-407988" algn="l"/>
            <a:r>
              <a:rPr lang="en-US" sz="3200" i="1" dirty="0">
                <a:solidFill>
                  <a:schemeClr val="bg2"/>
                </a:solidFill>
              </a:rPr>
              <a:t>Goal, Motivation, and Conflict, </a:t>
            </a:r>
            <a:r>
              <a:rPr lang="en-US" sz="3200" dirty="0">
                <a:solidFill>
                  <a:schemeClr val="bg2"/>
                </a:solidFill>
              </a:rPr>
              <a:t>by Debra Dixon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B901BD-C251-EF4F-AD51-649EDCADE596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0A75EF-0DCE-FA4F-9115-F91DE1FD2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7603" y="2998609"/>
            <a:ext cx="2465352" cy="36980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E852CE-F5D0-C94B-8F9A-12E53B5F7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8476" y="336141"/>
            <a:ext cx="2298613" cy="364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11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bstract background">
            <a:extLst>
              <a:ext uri="{FF2B5EF4-FFF2-40B4-BE49-F238E27FC236}">
                <a16:creationId xmlns:a16="http://schemas.microsoft.com/office/drawing/2014/main" id="{FBF9093D-0565-48ED-AA9F-AE0E3494717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7986C-983F-481D-81FB-E03E9127D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t>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5F236F-BB92-408F-9A08-D5576EB53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C55721-47F2-4ED5-B964-D4332938A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MM.DD.20XX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2FBE60-C7D5-9D4A-A9C3-6D7CA155C8D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08494" y="828555"/>
            <a:ext cx="1644397" cy="2794322"/>
          </a:xfrm>
          <a:prstGeom prst="rect">
            <a:avLst/>
          </a:prstGeom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54269DC7-64A7-3348-85F6-7C408A45DDF7}"/>
              </a:ext>
            </a:extLst>
          </p:cNvPr>
          <p:cNvSpPr txBox="1">
            <a:spLocks/>
          </p:cNvSpPr>
          <p:nvPr/>
        </p:nvSpPr>
        <p:spPr>
          <a:xfrm>
            <a:off x="2389480" y="461718"/>
            <a:ext cx="9532444" cy="12513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7988" indent="-407988" algn="l"/>
            <a:r>
              <a:rPr lang="en-US" sz="3200" i="1" dirty="0">
                <a:solidFill>
                  <a:schemeClr val="bg2"/>
                </a:solidFill>
              </a:rPr>
              <a:t>The Emotional Wound Thesaurus, has a thesaurus of wounds, their associated fears, personality traits, etc.</a:t>
            </a:r>
            <a:endParaRPr lang="en-US" sz="3200" dirty="0">
              <a:solidFill>
                <a:schemeClr val="bg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B0BB3B-AA3B-2C4E-A3CF-FC9D78B65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826" y="1713054"/>
            <a:ext cx="8714041" cy="44786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0F6DF9-FB54-C54D-A66E-4A2093E4BC24}"/>
              </a:ext>
            </a:extLst>
          </p:cNvPr>
          <p:cNvSpPr txBox="1"/>
          <p:nvPr/>
        </p:nvSpPr>
        <p:spPr>
          <a:xfrm>
            <a:off x="242047" y="6293224"/>
            <a:ext cx="64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478853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2F9A33A-E955-4DFB-9469-3FDBA6703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  <a:endParaRPr lang="ru-R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8804881-51D2-4A81-BABB-704FBED23E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Sally Bosco</a:t>
            </a:r>
            <a:endParaRPr lang="ru-RU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5395049-FB9C-455B-8DCA-4BD0D35F1DF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Website:</a:t>
            </a:r>
            <a:endParaRPr lang="ru-RU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55212BC-6862-4B56-B856-7A97BBD3D4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err="1"/>
              <a:t>SallyBosco</a:t>
            </a:r>
            <a:r>
              <a:rPr lang="en-US"/>
              <a:t>.com</a:t>
            </a:r>
            <a:endParaRPr lang="en-US" dirty="0"/>
          </a:p>
        </p:txBody>
      </p:sp>
      <p:pic>
        <p:nvPicPr>
          <p:cNvPr id="15" name="Picture Placeholder 14" descr="Abstract background">
            <a:extLst>
              <a:ext uri="{FF2B5EF4-FFF2-40B4-BE49-F238E27FC236}">
                <a16:creationId xmlns:a16="http://schemas.microsoft.com/office/drawing/2014/main" id="{72AD0CC3-F8DE-4C10-916A-24BC65B1D28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5672276"/>
      </p:ext>
    </p:extLst>
  </p:cSld>
  <p:clrMapOvr>
    <a:masterClrMapping/>
  </p:clrMapOvr>
</p:sld>
</file>

<file path=ppt/theme/theme1.xml><?xml version="1.0" encoding="utf-8"?>
<a:theme xmlns:a="http://schemas.openxmlformats.org/drawingml/2006/main" name="TF56488565">
  <a:themeElements>
    <a:clrScheme name="Custom 12">
      <a:dk1>
        <a:srgbClr val="00BBBB"/>
      </a:dk1>
      <a:lt1>
        <a:srgbClr val="000000"/>
      </a:lt1>
      <a:dk2>
        <a:srgbClr val="999999"/>
      </a:dk2>
      <a:lt2>
        <a:srgbClr val="FFFFFF"/>
      </a:lt2>
      <a:accent1>
        <a:srgbClr val="004448"/>
      </a:accent1>
      <a:accent2>
        <a:srgbClr val="482845"/>
      </a:accent2>
      <a:accent3>
        <a:srgbClr val="7A0000"/>
      </a:accent3>
      <a:accent4>
        <a:srgbClr val="969959"/>
      </a:accent4>
      <a:accent5>
        <a:srgbClr val="225B5F"/>
      </a:accent5>
      <a:accent6>
        <a:srgbClr val="3D8C41"/>
      </a:accent6>
      <a:hlink>
        <a:srgbClr val="7F7F7F"/>
      </a:hlink>
      <a:folHlink>
        <a:srgbClr val="7F7F7F"/>
      </a:folHlink>
    </a:clrScheme>
    <a:fontScheme name="Custom 13">
      <a:majorFont>
        <a:latin typeface="Gill Sans M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56488565_Futuristic pitch deck_AAS_v4" id="{81C854B4-8588-4171-B50E-9B042741D072}" vid="{97BC3161-E59E-4E12-8009-4336211748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26A944-A9F4-4295-9B5E-C397EB1318B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01743C61-8CA7-48FF-B2A3-6055DA854C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2965D8-9C19-4E48-8421-5D6B21FC44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1249</Words>
  <Application>Microsoft Macintosh PowerPoint</Application>
  <PresentationFormat>Widescreen</PresentationFormat>
  <Paragraphs>151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Arial</vt:lpstr>
      <vt:lpstr>Calibri</vt:lpstr>
      <vt:lpstr>Courier New</vt:lpstr>
      <vt:lpstr>Gill Sans MT</vt:lpstr>
      <vt:lpstr>Segoe UI</vt:lpstr>
      <vt:lpstr>Segoe UI Light</vt:lpstr>
      <vt:lpstr>Segoe UI Semibold</vt:lpstr>
      <vt:lpstr>Tahoma</vt:lpstr>
      <vt:lpstr>Times New Roman</vt:lpstr>
      <vt:lpstr>TF56488565</vt:lpstr>
      <vt:lpstr>Document</vt:lpstr>
      <vt:lpstr>Using the Emotional Wound to Bring Your Writing to the Next Level</vt:lpstr>
      <vt:lpstr>PowerPoint Presentation</vt:lpstr>
      <vt:lpstr>What is an emotional wound? </vt:lpstr>
      <vt:lpstr>However…</vt:lpstr>
      <vt:lpstr>Why this is personal to me…</vt:lpstr>
      <vt:lpstr>PowerPoint Presentation</vt:lpstr>
      <vt:lpstr>PowerPoint Presentation</vt:lpstr>
      <vt:lpstr>The wound’s dark passenger:  The Lie</vt:lpstr>
      <vt:lpstr>The lie is tied to disempowering beliefs (that the character is unworthy, incompetent, naïve, defective, or lacks value), a path of destruction is left in its wake.</vt:lpstr>
      <vt:lpstr>The emotional wound causes fear that goes bone deep.</vt:lpstr>
      <vt:lpstr>Because the wound is never allowed to heal, fear of what could happen again steers the character’s actions and choices at each moment.</vt:lpstr>
      <vt:lpstr>How to Brainstorm your Character’s Wound:</vt:lpstr>
      <vt:lpstr>How to Brainstorm your Character’s Wound: (con’t):</vt:lpstr>
      <vt:lpstr>Wound Categories:</vt:lpstr>
      <vt:lpstr>How to Reveal the Wound in your Story</vt:lpstr>
      <vt:lpstr>How to Reveal the Wound in your Story: (con’t)</vt:lpstr>
      <vt:lpstr>Problems to Avoid in Revealing Your Character’s Wound:</vt:lpstr>
      <vt:lpstr>How to Choose a Plot that Maximizes your Character’s Wound: </vt:lpstr>
      <vt:lpstr>Character Arc: An Internal Shift to Embrace Change</vt:lpstr>
      <vt:lpstr>The Driving Components of the Character Arc:</vt:lpstr>
      <vt:lpstr>The Character Arc Diagram (considering the emotional wound):</vt:lpstr>
      <vt:lpstr>Problems to Avoid:</vt:lpstr>
      <vt:lpstr>Exercises…</vt:lpstr>
      <vt:lpstr>What did you learn from the exercises?</vt:lpstr>
      <vt:lpstr>References:</vt:lpstr>
      <vt:lpstr>PowerPoint Presentation</vt:lpstr>
      <vt:lpstr>THANK YOU!</vt:lpstr>
    </vt:vector>
  </TitlesOfParts>
  <Manager/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2019-06-19T21:56:48Z</dcterms:created>
  <dcterms:modified xsi:type="dcterms:W3CDTF">2022-06-24T03:25:06Z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